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63" r:id="rId3"/>
    <p:sldId id="274" r:id="rId4"/>
    <p:sldId id="275" r:id="rId5"/>
    <p:sldId id="276" r:id="rId6"/>
    <p:sldId id="277" r:id="rId7"/>
    <p:sldId id="278"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CCC405-CBC4-4E60-A165-738CB7E4CF31}" v="15" dt="2024-03-13T08:30:32.7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26"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 Saito" userId="47466eb5046dd00d" providerId="LiveId" clId="{84F81B7A-BA3A-4DC7-BCC6-C792767B7E33}"/>
    <pc:docChg chg="custSel modSld">
      <pc:chgData name="Jun Saito" userId="47466eb5046dd00d" providerId="LiveId" clId="{84F81B7A-BA3A-4DC7-BCC6-C792767B7E33}" dt="2024-02-21T04:37:43.665" v="80" actId="20577"/>
      <pc:docMkLst>
        <pc:docMk/>
      </pc:docMkLst>
      <pc:sldChg chg="modSp mod">
        <pc:chgData name="Jun Saito" userId="47466eb5046dd00d" providerId="LiveId" clId="{84F81B7A-BA3A-4DC7-BCC6-C792767B7E33}" dt="2024-02-21T04:34:25.516" v="73"/>
        <pc:sldMkLst>
          <pc:docMk/>
          <pc:sldMk cId="539543908" sldId="257"/>
        </pc:sldMkLst>
        <pc:spChg chg="mod">
          <ac:chgData name="Jun Saito" userId="47466eb5046dd00d" providerId="LiveId" clId="{84F81B7A-BA3A-4DC7-BCC6-C792767B7E33}" dt="2024-02-21T04:32:27.826" v="15" actId="14100"/>
          <ac:spMkLst>
            <pc:docMk/>
            <pc:sldMk cId="539543908" sldId="257"/>
            <ac:spMk id="2" creationId="{F9FB971B-3E46-48C3-93DD-E0BA6626F0E6}"/>
          </ac:spMkLst>
        </pc:spChg>
        <pc:spChg chg="mod">
          <ac:chgData name="Jun Saito" userId="47466eb5046dd00d" providerId="LiveId" clId="{84F81B7A-BA3A-4DC7-BCC6-C792767B7E33}" dt="2024-02-21T01:42:14.779" v="4"/>
          <ac:spMkLst>
            <pc:docMk/>
            <pc:sldMk cId="539543908" sldId="257"/>
            <ac:spMk id="3" creationId="{E72AE519-0FC3-479F-8244-2BA9CCE85C9E}"/>
          </ac:spMkLst>
        </pc:spChg>
        <pc:spChg chg="mod">
          <ac:chgData name="Jun Saito" userId="47466eb5046dd00d" providerId="LiveId" clId="{84F81B7A-BA3A-4DC7-BCC6-C792767B7E33}" dt="2024-02-21T04:34:25.516" v="73"/>
          <ac:spMkLst>
            <pc:docMk/>
            <pc:sldMk cId="539543908" sldId="257"/>
            <ac:spMk id="7" creationId="{73DB62FC-E670-48A4-8983-69EAA1001D13}"/>
          </ac:spMkLst>
        </pc:spChg>
      </pc:sldChg>
      <pc:sldChg chg="modSp mod">
        <pc:chgData name="Jun Saito" userId="47466eb5046dd00d" providerId="LiveId" clId="{84F81B7A-BA3A-4DC7-BCC6-C792767B7E33}" dt="2024-02-21T04:37:23.070" v="79" actId="20577"/>
        <pc:sldMkLst>
          <pc:docMk/>
          <pc:sldMk cId="1642743451" sldId="276"/>
        </pc:sldMkLst>
        <pc:spChg chg="mod">
          <ac:chgData name="Jun Saito" userId="47466eb5046dd00d" providerId="LiveId" clId="{84F81B7A-BA3A-4DC7-BCC6-C792767B7E33}" dt="2024-02-21T04:37:23.070" v="79" actId="20577"/>
          <ac:spMkLst>
            <pc:docMk/>
            <pc:sldMk cId="1642743451" sldId="276"/>
            <ac:spMk id="2" creationId="{801C4730-62B6-C870-DD0A-2E896787FA3D}"/>
          </ac:spMkLst>
        </pc:spChg>
      </pc:sldChg>
      <pc:sldChg chg="modSp mod">
        <pc:chgData name="Jun Saito" userId="47466eb5046dd00d" providerId="LiveId" clId="{84F81B7A-BA3A-4DC7-BCC6-C792767B7E33}" dt="2024-02-21T04:37:43.665" v="80" actId="20577"/>
        <pc:sldMkLst>
          <pc:docMk/>
          <pc:sldMk cId="2155746871" sldId="277"/>
        </pc:sldMkLst>
        <pc:spChg chg="mod">
          <ac:chgData name="Jun Saito" userId="47466eb5046dd00d" providerId="LiveId" clId="{84F81B7A-BA3A-4DC7-BCC6-C792767B7E33}" dt="2024-02-21T04:37:43.665" v="80" actId="20577"/>
          <ac:spMkLst>
            <pc:docMk/>
            <pc:sldMk cId="2155746871" sldId="277"/>
            <ac:spMk id="2" creationId="{3EA6AEB0-7477-8A9F-CAD0-ECF2DF8482AB}"/>
          </ac:spMkLst>
        </pc:spChg>
      </pc:sldChg>
      <pc:sldChg chg="modSp mod">
        <pc:chgData name="Jun Saito" userId="47466eb5046dd00d" providerId="LiveId" clId="{84F81B7A-BA3A-4DC7-BCC6-C792767B7E33}" dt="2024-02-21T01:52:15.005" v="9" actId="207"/>
        <pc:sldMkLst>
          <pc:docMk/>
          <pc:sldMk cId="2838728005" sldId="279"/>
        </pc:sldMkLst>
        <pc:graphicFrameChg chg="modGraphic">
          <ac:chgData name="Jun Saito" userId="47466eb5046dd00d" providerId="LiveId" clId="{84F81B7A-BA3A-4DC7-BCC6-C792767B7E33}" dt="2024-02-21T01:52:15.005" v="9" actId="207"/>
          <ac:graphicFrameMkLst>
            <pc:docMk/>
            <pc:sldMk cId="2838728005" sldId="279"/>
            <ac:graphicFrameMk id="4" creationId="{D9563F97-4D95-31A0-EA76-880C4D5FEC2E}"/>
          </ac:graphicFrameMkLst>
        </pc:graphicFrameChg>
      </pc:sldChg>
    </pc:docChg>
  </pc:docChgLst>
  <pc:docChgLst>
    <pc:chgData name="Jun Saito" userId="47466eb5046dd00d" providerId="LiveId" clId="{2BCCC405-CBC4-4E60-A165-738CB7E4CF31}"/>
    <pc:docChg chg="custSel modSld">
      <pc:chgData name="Jun Saito" userId="47466eb5046dd00d" providerId="LiveId" clId="{2BCCC405-CBC4-4E60-A165-738CB7E4CF31}" dt="2024-03-13T08:36:17.317" v="156" actId="207"/>
      <pc:docMkLst>
        <pc:docMk/>
      </pc:docMkLst>
      <pc:sldChg chg="modSp mod">
        <pc:chgData name="Jun Saito" userId="47466eb5046dd00d" providerId="LiveId" clId="{2BCCC405-CBC4-4E60-A165-738CB7E4CF31}" dt="2024-03-13T08:12:30.497" v="25" actId="6549"/>
        <pc:sldMkLst>
          <pc:docMk/>
          <pc:sldMk cId="539543908" sldId="257"/>
        </pc:sldMkLst>
        <pc:spChg chg="mod">
          <ac:chgData name="Jun Saito" userId="47466eb5046dd00d" providerId="LiveId" clId="{2BCCC405-CBC4-4E60-A165-738CB7E4CF31}" dt="2024-03-13T08:12:30.497" v="25" actId="6549"/>
          <ac:spMkLst>
            <pc:docMk/>
            <pc:sldMk cId="539543908" sldId="257"/>
            <ac:spMk id="3" creationId="{E72AE519-0FC3-479F-8244-2BA9CCE85C9E}"/>
          </ac:spMkLst>
        </pc:spChg>
      </pc:sldChg>
      <pc:sldChg chg="addSp delSp modSp mod">
        <pc:chgData name="Jun Saito" userId="47466eb5046dd00d" providerId="LiveId" clId="{2BCCC405-CBC4-4E60-A165-738CB7E4CF31}" dt="2024-03-13T08:15:41.246" v="46" actId="207"/>
        <pc:sldMkLst>
          <pc:docMk/>
          <pc:sldMk cId="4055385784" sldId="263"/>
        </pc:sldMkLst>
        <pc:spChg chg="mod">
          <ac:chgData name="Jun Saito" userId="47466eb5046dd00d" providerId="LiveId" clId="{2BCCC405-CBC4-4E60-A165-738CB7E4CF31}" dt="2024-03-13T08:15:02.198" v="39" actId="1076"/>
          <ac:spMkLst>
            <pc:docMk/>
            <pc:sldMk cId="4055385784" sldId="263"/>
            <ac:spMk id="6" creationId="{743E7A24-20D3-4EAE-AAF0-A2DEA23B7E0A}"/>
          </ac:spMkLst>
        </pc:spChg>
        <pc:graphicFrameChg chg="add mod modGraphic">
          <ac:chgData name="Jun Saito" userId="47466eb5046dd00d" providerId="LiveId" clId="{2BCCC405-CBC4-4E60-A165-738CB7E4CF31}" dt="2024-03-13T08:15:41.246" v="46" actId="207"/>
          <ac:graphicFrameMkLst>
            <pc:docMk/>
            <pc:sldMk cId="4055385784" sldId="263"/>
            <ac:graphicFrameMk id="2" creationId="{91A6364C-AFC5-2ECD-2468-0150A64FF712}"/>
          </ac:graphicFrameMkLst>
        </pc:graphicFrameChg>
        <pc:graphicFrameChg chg="del">
          <ac:chgData name="Jun Saito" userId="47466eb5046dd00d" providerId="LiveId" clId="{2BCCC405-CBC4-4E60-A165-738CB7E4CF31}" dt="2024-03-13T08:13:01.840" v="26" actId="478"/>
          <ac:graphicFrameMkLst>
            <pc:docMk/>
            <pc:sldMk cId="4055385784" sldId="263"/>
            <ac:graphicFrameMk id="3" creationId="{68971CFB-DA1C-5824-86D4-AB0E5937A732}"/>
          </ac:graphicFrameMkLst>
        </pc:graphicFrameChg>
      </pc:sldChg>
      <pc:sldChg chg="addSp delSp modSp mod">
        <pc:chgData name="Jun Saito" userId="47466eb5046dd00d" providerId="LiveId" clId="{2BCCC405-CBC4-4E60-A165-738CB7E4CF31}" dt="2024-03-13T08:19:09.242" v="70" actId="1076"/>
        <pc:sldMkLst>
          <pc:docMk/>
          <pc:sldMk cId="1902312492" sldId="274"/>
        </pc:sldMkLst>
        <pc:graphicFrameChg chg="add mod modGraphic">
          <ac:chgData name="Jun Saito" userId="47466eb5046dd00d" providerId="LiveId" clId="{2BCCC405-CBC4-4E60-A165-738CB7E4CF31}" dt="2024-03-13T08:19:09.242" v="70" actId="1076"/>
          <ac:graphicFrameMkLst>
            <pc:docMk/>
            <pc:sldMk cId="1902312492" sldId="274"/>
            <ac:graphicFrameMk id="4" creationId="{679E28F6-FC0D-0995-C84B-F9E183EE4C60}"/>
          </ac:graphicFrameMkLst>
        </pc:graphicFrameChg>
        <pc:graphicFrameChg chg="del">
          <ac:chgData name="Jun Saito" userId="47466eb5046dd00d" providerId="LiveId" clId="{2BCCC405-CBC4-4E60-A165-738CB7E4CF31}" dt="2024-03-13T08:16:51.242" v="47" actId="478"/>
          <ac:graphicFrameMkLst>
            <pc:docMk/>
            <pc:sldMk cId="1902312492" sldId="274"/>
            <ac:graphicFrameMk id="5" creationId="{1B3DF3FA-57BA-E7F6-AD54-17ABECB64E35}"/>
          </ac:graphicFrameMkLst>
        </pc:graphicFrameChg>
      </pc:sldChg>
      <pc:sldChg chg="addSp delSp modSp mod">
        <pc:chgData name="Jun Saito" userId="47466eb5046dd00d" providerId="LiveId" clId="{2BCCC405-CBC4-4E60-A165-738CB7E4CF31}" dt="2024-03-13T08:21:16.138" v="83" actId="1076"/>
        <pc:sldMkLst>
          <pc:docMk/>
          <pc:sldMk cId="2270417515" sldId="275"/>
        </pc:sldMkLst>
        <pc:spChg chg="mod">
          <ac:chgData name="Jun Saito" userId="47466eb5046dd00d" providerId="LiveId" clId="{2BCCC405-CBC4-4E60-A165-738CB7E4CF31}" dt="2024-03-13T08:21:05.770" v="82" actId="1076"/>
          <ac:spMkLst>
            <pc:docMk/>
            <pc:sldMk cId="2270417515" sldId="275"/>
            <ac:spMk id="2" creationId="{611C5A5F-7D8D-2C34-F75C-ADCCB614CC36}"/>
          </ac:spMkLst>
        </pc:spChg>
        <pc:graphicFrameChg chg="add mod modGraphic">
          <ac:chgData name="Jun Saito" userId="47466eb5046dd00d" providerId="LiveId" clId="{2BCCC405-CBC4-4E60-A165-738CB7E4CF31}" dt="2024-03-13T08:21:16.138" v="83" actId="1076"/>
          <ac:graphicFrameMkLst>
            <pc:docMk/>
            <pc:sldMk cId="2270417515" sldId="275"/>
            <ac:graphicFrameMk id="4" creationId="{C0208889-F435-7655-25BD-14E3151B6410}"/>
          </ac:graphicFrameMkLst>
        </pc:graphicFrameChg>
        <pc:graphicFrameChg chg="del">
          <ac:chgData name="Jun Saito" userId="47466eb5046dd00d" providerId="LiveId" clId="{2BCCC405-CBC4-4E60-A165-738CB7E4CF31}" dt="2024-03-13T08:19:57.468" v="71" actId="478"/>
          <ac:graphicFrameMkLst>
            <pc:docMk/>
            <pc:sldMk cId="2270417515" sldId="275"/>
            <ac:graphicFrameMk id="5" creationId="{2F2BB30E-1637-4118-7EDD-FF9643BFBB6C}"/>
          </ac:graphicFrameMkLst>
        </pc:graphicFrameChg>
      </pc:sldChg>
      <pc:sldChg chg="addSp delSp modSp mod">
        <pc:chgData name="Jun Saito" userId="47466eb5046dd00d" providerId="LiveId" clId="{2BCCC405-CBC4-4E60-A165-738CB7E4CF31}" dt="2024-03-13T08:22:53.028" v="94" actId="207"/>
        <pc:sldMkLst>
          <pc:docMk/>
          <pc:sldMk cId="1642743451" sldId="276"/>
        </pc:sldMkLst>
        <pc:graphicFrameChg chg="add mod modGraphic">
          <ac:chgData name="Jun Saito" userId="47466eb5046dd00d" providerId="LiveId" clId="{2BCCC405-CBC4-4E60-A165-738CB7E4CF31}" dt="2024-03-13T08:22:53.028" v="94" actId="207"/>
          <ac:graphicFrameMkLst>
            <pc:docMk/>
            <pc:sldMk cId="1642743451" sldId="276"/>
            <ac:graphicFrameMk id="4" creationId="{4D406F66-05AB-375C-5489-540D376E5F3F}"/>
          </ac:graphicFrameMkLst>
        </pc:graphicFrameChg>
        <pc:graphicFrameChg chg="del">
          <ac:chgData name="Jun Saito" userId="47466eb5046dd00d" providerId="LiveId" clId="{2BCCC405-CBC4-4E60-A165-738CB7E4CF31}" dt="2024-03-13T08:21:57.768" v="84" actId="478"/>
          <ac:graphicFrameMkLst>
            <pc:docMk/>
            <pc:sldMk cId="1642743451" sldId="276"/>
            <ac:graphicFrameMk id="5" creationId="{7AE26FBD-98FF-FD23-E128-0A300F4F683F}"/>
          </ac:graphicFrameMkLst>
        </pc:graphicFrameChg>
      </pc:sldChg>
      <pc:sldChg chg="addSp delSp modSp mod">
        <pc:chgData name="Jun Saito" userId="47466eb5046dd00d" providerId="LiveId" clId="{2BCCC405-CBC4-4E60-A165-738CB7E4CF31}" dt="2024-03-13T08:25:18.818" v="108" actId="207"/>
        <pc:sldMkLst>
          <pc:docMk/>
          <pc:sldMk cId="2155746871" sldId="277"/>
        </pc:sldMkLst>
        <pc:graphicFrameChg chg="add mod modGraphic">
          <ac:chgData name="Jun Saito" userId="47466eb5046dd00d" providerId="LiveId" clId="{2BCCC405-CBC4-4E60-A165-738CB7E4CF31}" dt="2024-03-13T08:25:18.818" v="108" actId="207"/>
          <ac:graphicFrameMkLst>
            <pc:docMk/>
            <pc:sldMk cId="2155746871" sldId="277"/>
            <ac:graphicFrameMk id="4" creationId="{1EFA7C19-F80C-D6EF-853F-1E86EA5A2200}"/>
          </ac:graphicFrameMkLst>
        </pc:graphicFrameChg>
        <pc:graphicFrameChg chg="del">
          <ac:chgData name="Jun Saito" userId="47466eb5046dd00d" providerId="LiveId" clId="{2BCCC405-CBC4-4E60-A165-738CB7E4CF31}" dt="2024-03-13T08:23:38.463" v="95" actId="478"/>
          <ac:graphicFrameMkLst>
            <pc:docMk/>
            <pc:sldMk cId="2155746871" sldId="277"/>
            <ac:graphicFrameMk id="5" creationId="{8A94C245-E864-128A-3608-9621C464A125}"/>
          </ac:graphicFrameMkLst>
        </pc:graphicFrameChg>
      </pc:sldChg>
      <pc:sldChg chg="addSp delSp modSp mod">
        <pc:chgData name="Jun Saito" userId="47466eb5046dd00d" providerId="LiveId" clId="{2BCCC405-CBC4-4E60-A165-738CB7E4CF31}" dt="2024-03-13T08:28:56.056" v="127" actId="255"/>
        <pc:sldMkLst>
          <pc:docMk/>
          <pc:sldMk cId="3037429675" sldId="278"/>
        </pc:sldMkLst>
        <pc:spChg chg="mod">
          <ac:chgData name="Jun Saito" userId="47466eb5046dd00d" providerId="LiveId" clId="{2BCCC405-CBC4-4E60-A165-738CB7E4CF31}" dt="2024-03-13T08:28:09.244" v="124" actId="1076"/>
          <ac:spMkLst>
            <pc:docMk/>
            <pc:sldMk cId="3037429675" sldId="278"/>
            <ac:spMk id="2" creationId="{F8624B77-7F71-7F47-A829-BA98E2C6D233}"/>
          </ac:spMkLst>
        </pc:spChg>
        <pc:graphicFrameChg chg="del">
          <ac:chgData name="Jun Saito" userId="47466eb5046dd00d" providerId="LiveId" clId="{2BCCC405-CBC4-4E60-A165-738CB7E4CF31}" dt="2024-03-13T08:26:03.845" v="109" actId="478"/>
          <ac:graphicFrameMkLst>
            <pc:docMk/>
            <pc:sldMk cId="3037429675" sldId="278"/>
            <ac:graphicFrameMk id="4" creationId="{FC0F5621-917F-B756-0E39-7B7AE00D435F}"/>
          </ac:graphicFrameMkLst>
        </pc:graphicFrameChg>
        <pc:graphicFrameChg chg="add mod modGraphic">
          <ac:chgData name="Jun Saito" userId="47466eb5046dd00d" providerId="LiveId" clId="{2BCCC405-CBC4-4E60-A165-738CB7E4CF31}" dt="2024-03-13T08:28:56.056" v="127" actId="255"/>
          <ac:graphicFrameMkLst>
            <pc:docMk/>
            <pc:sldMk cId="3037429675" sldId="278"/>
            <ac:graphicFrameMk id="5" creationId="{0C77BAF4-8433-5F6C-00F1-3C7BF2E32E16}"/>
          </ac:graphicFrameMkLst>
        </pc:graphicFrameChg>
      </pc:sldChg>
      <pc:sldChg chg="addSp delSp modSp mod">
        <pc:chgData name="Jun Saito" userId="47466eb5046dd00d" providerId="LiveId" clId="{2BCCC405-CBC4-4E60-A165-738CB7E4CF31}" dt="2024-03-13T08:36:17.317" v="156" actId="207"/>
        <pc:sldMkLst>
          <pc:docMk/>
          <pc:sldMk cId="2838728005" sldId="279"/>
        </pc:sldMkLst>
        <pc:spChg chg="mod">
          <ac:chgData name="Jun Saito" userId="47466eb5046dd00d" providerId="LiveId" clId="{2BCCC405-CBC4-4E60-A165-738CB7E4CF31}" dt="2024-03-13T08:35:28.992" v="148" actId="1076"/>
          <ac:spMkLst>
            <pc:docMk/>
            <pc:sldMk cId="2838728005" sldId="279"/>
            <ac:spMk id="2" creationId="{B930DD5A-5B82-8578-97D1-3B96255A239B}"/>
          </ac:spMkLst>
        </pc:spChg>
        <pc:graphicFrameChg chg="del">
          <ac:chgData name="Jun Saito" userId="47466eb5046dd00d" providerId="LiveId" clId="{2BCCC405-CBC4-4E60-A165-738CB7E4CF31}" dt="2024-03-13T08:30:29.522" v="128" actId="478"/>
          <ac:graphicFrameMkLst>
            <pc:docMk/>
            <pc:sldMk cId="2838728005" sldId="279"/>
            <ac:graphicFrameMk id="4" creationId="{D9563F97-4D95-31A0-EA76-880C4D5FEC2E}"/>
          </ac:graphicFrameMkLst>
        </pc:graphicFrameChg>
        <pc:graphicFrameChg chg="add mod modGraphic">
          <ac:chgData name="Jun Saito" userId="47466eb5046dd00d" providerId="LiveId" clId="{2BCCC405-CBC4-4E60-A165-738CB7E4CF31}" dt="2024-03-13T08:36:17.317" v="156" actId="207"/>
          <ac:graphicFrameMkLst>
            <pc:docMk/>
            <pc:sldMk cId="2838728005" sldId="279"/>
            <ac:graphicFrameMk id="5" creationId="{2BD7E213-EEFF-E6AF-3D7B-347598ECF59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E90775-AD8C-42FF-ADF4-2F933BD7C0CD}" type="datetimeFigureOut">
              <a:rPr kumimoji="1" lang="ja-JP" altLang="en-US" smtClean="0"/>
              <a:t>2024/3/13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52C9B8-915C-43D8-81FA-CD7B291D643E}" type="slidenum">
              <a:rPr kumimoji="1" lang="ja-JP" altLang="en-US" smtClean="0"/>
              <a:t>‹#›</a:t>
            </a:fld>
            <a:endParaRPr kumimoji="1" lang="ja-JP" altLang="en-US"/>
          </a:p>
        </p:txBody>
      </p:sp>
    </p:spTree>
    <p:extLst>
      <p:ext uri="{BB962C8B-B14F-4D97-AF65-F5344CB8AC3E}">
        <p14:creationId xmlns:p14="http://schemas.microsoft.com/office/powerpoint/2010/main" val="2313561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852C9B8-915C-43D8-81FA-CD7B291D643E}" type="slidenum">
              <a:rPr kumimoji="1" lang="ja-JP" altLang="en-US" smtClean="0"/>
              <a:t>7</a:t>
            </a:fld>
            <a:endParaRPr kumimoji="1" lang="ja-JP" altLang="en-US"/>
          </a:p>
        </p:txBody>
      </p:sp>
    </p:spTree>
    <p:extLst>
      <p:ext uri="{BB962C8B-B14F-4D97-AF65-F5344CB8AC3E}">
        <p14:creationId xmlns:p14="http://schemas.microsoft.com/office/powerpoint/2010/main" val="3412533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9E4E54C-BFA6-4A57-AD95-66446F3F4AB3}"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548745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7610EB-42E6-4138-AF45-5573D7D07764}"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77591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D0F05B-9B45-46AC-A6EA-6D496D547141}"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472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80A48A1-401B-4040-AF23-C86B2989545B}"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6092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0BE0FE-C819-4012-84FD-FF5EC77EB260}" type="datetime1">
              <a:rPr kumimoji="1" lang="ja-JP" altLang="en-US" smtClean="0"/>
              <a:t>2024/3/13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1753628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436DE98-4062-4BB1-8AB2-339F00CAEE21}"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943780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C184D9A-C20C-45C6-96E1-FD19B5ECEB3B}" type="datetime1">
              <a:rPr kumimoji="1" lang="ja-JP" altLang="en-US" smtClean="0"/>
              <a:t>2024/3/13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70988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A777F6-6767-493B-9B51-0628FD56FED5}" type="datetime1">
              <a:rPr kumimoji="1" lang="ja-JP" altLang="en-US" smtClean="0"/>
              <a:t>2024/3/13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324077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B6A60-77AD-414C-8159-9F321B8E0DC6}" type="datetime1">
              <a:rPr kumimoji="1" lang="ja-JP" altLang="en-US" smtClean="0"/>
              <a:t>2024/3/13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5112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E774D73-1245-492E-84A7-CCAED4891B77}"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407990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AC0E0F8-DEF2-4465-8249-C9F2F7D83BCF}" type="datetime1">
              <a:rPr kumimoji="1" lang="ja-JP" altLang="en-US" smtClean="0"/>
              <a:t>2024/3/13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CFAB68-B97E-44C6-B903-0A221F45C963}" type="slidenum">
              <a:rPr kumimoji="1" lang="ja-JP" altLang="en-US" smtClean="0"/>
              <a:t>‹#›</a:t>
            </a:fld>
            <a:endParaRPr kumimoji="1" lang="ja-JP" altLang="en-US"/>
          </a:p>
        </p:txBody>
      </p:sp>
    </p:spTree>
    <p:extLst>
      <p:ext uri="{BB962C8B-B14F-4D97-AF65-F5344CB8AC3E}">
        <p14:creationId xmlns:p14="http://schemas.microsoft.com/office/powerpoint/2010/main" val="2060462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5AA9-1F85-4A72-9A63-2A6C5170CD82}" type="datetime1">
              <a:rPr kumimoji="1" lang="ja-JP" altLang="en-US" smtClean="0"/>
              <a:t>2024/3/13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D2CFAB68-B97E-44C6-B903-0A221F45C963}" type="slidenum">
              <a:rPr kumimoji="1" lang="ja-JP" altLang="en-US" smtClean="0"/>
              <a:pPr/>
              <a:t>‹#›</a:t>
            </a:fld>
            <a:endParaRPr kumimoji="1" lang="ja-JP" altLang="en-US" dirty="0"/>
          </a:p>
        </p:txBody>
      </p:sp>
    </p:spTree>
    <p:extLst>
      <p:ext uri="{BB962C8B-B14F-4D97-AF65-F5344CB8AC3E}">
        <p14:creationId xmlns:p14="http://schemas.microsoft.com/office/powerpoint/2010/main" val="120111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humandevelopment.va/en/risorse/documenti/oeconomicae-et-pecuniariae-quaestiones.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vatican.va/roman_curia/congregations/cfaith/documents/rc_con_cfaith_doc_20180106_oeconomicae-et-pecuniariae_en.html#_ftnref2" TargetMode="External"/><Relationship Id="rId3" Type="http://schemas.openxmlformats.org/officeDocument/2006/relationships/hyperlink" Target="https://www.vatican.va/roman_curia/congregations/cfaith/documents/rc_con_cfaith_doc_20180106_oeconomicae-et-pecuniariae_en.html#_ftn1" TargetMode="External"/><Relationship Id="rId7" Type="http://schemas.openxmlformats.org/officeDocument/2006/relationships/hyperlink" Target="https://www.vatican.va/archive/hist_councils/ii_vatican_council/documents/vat-ii_const_19641121_lumen-gentium_en.html" TargetMode="External"/><Relationship Id="rId12" Type="http://schemas.openxmlformats.org/officeDocument/2006/relationships/hyperlink" Target="https://www.vatican.va/content/francesco/ja/encyclicals/documents/papa-francesco_20150524_enciclica-laudato-si.html" TargetMode="External"/><Relationship Id="rId2" Type="http://schemas.openxmlformats.org/officeDocument/2006/relationships/hyperlink" Target="https://llc-research.jp/blog/column/306-unofficial-history-of-notions-__-person-and-personhood/"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1" TargetMode="External"/><Relationship Id="rId11" Type="http://schemas.openxmlformats.org/officeDocument/2006/relationships/hyperlink" Target="https://www.amazon.co.jp/%E7%AC%AC%E4%BA%8C%E3%83%90%E3%83%81%E3%82%AB%E3%83%B3%E5%85%AC%E4%BC%9A%E8%AD%B0%E5%85%AC%E6%96%87%E6%9B%B8%E6%94%B9%E8%A8%82%E5%85%AC%E5%BC%8F%E8%A8%B3-%E7%AC%AC2%E3%83%90%E3%83%81%E3%82%AB%E3%83%B3%E5%85%AC%E4%BC%9A%E8%AD%B0%E6%96%87%E6%9B%B8%E5%85%AC%E5%BC%8F%E8%A8%B3%E6%94%B9%E8%A8%82%E7%89%B9%E5%88%A5%E5%A7%94%E5%93%A1%E4%BC%9A/dp/4877501738" TargetMode="External"/><Relationship Id="rId5" Type="http://schemas.openxmlformats.org/officeDocument/2006/relationships/hyperlink" Target="https://www.vatican.va/roman_curia/congregations/cfaith/documents/rc_con_cfaith_doc_20180106_oeconomicae-et-pecuniariae_en.html#_ftn3" TargetMode="External"/><Relationship Id="rId10" Type="http://schemas.openxmlformats.org/officeDocument/2006/relationships/hyperlink" Target="https://www.vatican.va/content/francesco/en/encyclicals/documents/papa-francesco_20150524_enciclica-laudato-si.html" TargetMode="External"/><Relationship Id="rId4" Type="http://schemas.openxmlformats.org/officeDocument/2006/relationships/hyperlink" Target="https://www.vatican.va/roman_curia/congregations/cfaith/documents/rc_con_cfaith_doc_20180106_oeconomicae-et-pecuniariae_en.html#_ftn2" TargetMode="External"/><Relationship Id="rId9" Type="http://schemas.openxmlformats.org/officeDocument/2006/relationships/hyperlink" Target="https://www.vatican.va/roman_curia/congregations/cfaith/documents/rc_con_cfaith_doc_20180106_oeconomicae-et-pecuniariae_en.html#_ftnref3"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vatican.va/content/john-paul-ii/en/encyclicals/documents/hf_jp-ii_enc_14091998_fides-et-ratio.html" TargetMode="External"/><Relationship Id="rId3" Type="http://schemas.openxmlformats.org/officeDocument/2006/relationships/hyperlink" Target="https://www.vatican.va/roman_curia/congregations/cfaith/documents/rc_con_cfaith_doc_20180106_oeconomicae-et-pecuniariae_en.html#_ftnref4" TargetMode="External"/><Relationship Id="rId7" Type="http://schemas.openxmlformats.org/officeDocument/2006/relationships/hyperlink" Target="https://www.vatican.va/roman_curia/congregations/cfaith/documents/rc_con_cfaith_doc_20180106_oeconomicae-et-pecuniariae_en.html#_ftnref5" TargetMode="External"/><Relationship Id="rId2" Type="http://schemas.openxmlformats.org/officeDocument/2006/relationships/hyperlink" Target="https://www.vatican.va/roman_curia/congregations/cfaith/documents/rc_con_cfaith_doc_20180106_oeconomicae-et-pecuniariae_en.html#_ftn4"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5" TargetMode="External"/><Relationship Id="rId5" Type="http://schemas.openxmlformats.org/officeDocument/2006/relationships/hyperlink" Target="https://www.amazon.co.jp/%E7%9C%9F%E7%90%86%E3%81%AB%E6%A0%B9%E3%81%96%E3%81%97%E3%81%9F%E6%84%9B-%E6%95%99%E7%9A%87%E3%83%99%E3%83%8D%E3%83%87%E3%82%A3%E3%82%AF%E3%83%88%E5%8D%81%E5%85%AD%E4%B8%96/dp/4877501606/ref=sr_1_1?__mk_ja_JP=%E3%82%AB%E3%82%BF%E3%82%AB%E3%83%8A&amp;crid=234G0DCX2ZYJH&amp;keywords=%E5%9B%9E%E5%8B%85%E3%80%8C%E7%9C%9F%E7%90%86%E3%81%AB%E6%A0%B9%E3%81%96%E3%81%97%E3%81%9F%E6%84%9B%E3%80%8D&amp;qid=1695966263&amp;s=books&amp;sprefix=%E5%9B%9E%E5%8B%85+%E7%9C%9F%E7%90%86%E3%81%AB%E6%A0%B9%E3%81%96%E3%81%97%E3%81%9F%E6%84%9B+%2Cstripbooks%2C194&amp;sr=1-1" TargetMode="External"/><Relationship Id="rId4" Type="http://schemas.openxmlformats.org/officeDocument/2006/relationships/hyperlink" Target="https://www.vatican.va/content/benedict-xvi/en/encyclicals/documents/hf_ben-xvi_enc_20090629_caritas-in-veritate.html" TargetMode="External"/><Relationship Id="rId9" Type="http://schemas.openxmlformats.org/officeDocument/2006/relationships/hyperlink" Target="https://www.amazon.co.jp/%E4%BF%A1%E4%BB%B0%E3%81%A8%E7%90%86%E6%80%A7%E2%80%95%E6%95%99%E7%9A%87%E3%83%A8%E3%83%8F%E3%83%8D%E3%83%BB%E3%83%91%E3%82%A6%E3%83%AD%E4%BA%8C%E4%B8%96%E5%9B%9E%E5%8B%85-%E3%83%A8%E3%83%8F%E3%83%8D%E3%83%BB%E3%83%91%E3%82%A6%E3%83%AD%E4%BA%8C%E4%B8%96/dp/4877501002"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amazon.co.jp/%E6%99%AE%E9%81%8D%E7%9A%84%E5%80%AB%E7%90%86%E3%81%AE%E6%8E%A2%E6%B1%82%E2%80%95%E8%87%AA%E7%84%B6%E6%B3%95%E3%81%AE%E6%96%B0%E3%81%9F%E3%81%AA%E5%B1%95%E6%9C%9B-%E6%95%99%E7%9A%87%E5%BA%81%E5%9B%BD%E9%9A%9B%E7%A5%9E%E5%AD%A6%E5%A7%94%E5%93%A1%E4%BC%9A/dp/4877501657/ref=sr_1_1?__mk_ja_JP=%E3%82%AB%E3%82%BF%E3%82%AB%E3%83%8A&amp;crid=2OTY934VS6DOZ&amp;keywords=%E8%87%AA%E7%84%B6%E6%B3%95+%E3%82%AB%E3%83%88%E3%83%AA%E3%83%83%E3%82%AF&amp;qid=1696302112&amp;sprefix=%E8%87%AA%E7%84%B6%E6%B3%95+%E3%82%AB%E3%83%88%E3%83%AA%E3%83%83%E3%82%AF%2Caps%2C151&amp;sr=8-1" TargetMode="External"/><Relationship Id="rId3" Type="http://schemas.openxmlformats.org/officeDocument/2006/relationships/hyperlink" Target="https://www.vatican.va/roman_curia/congregations/cfaith/documents/rc_con_cfaith_doc_20180106_oeconomicae-et-pecuniariae_en.html#_ftn7" TargetMode="External"/><Relationship Id="rId7" Type="http://schemas.openxmlformats.org/officeDocument/2006/relationships/hyperlink" Target="https://www.vatican.va/content/francesco/en/encyclicals/documents/papa-francesco_20150524_enciclica-laudato-si.html" TargetMode="External"/><Relationship Id="rId12" Type="http://schemas.openxmlformats.org/officeDocument/2006/relationships/hyperlink" Target="https://www.vatican.va/content/francesco/en/apost_exhortations/documents/papa-francesco_esortazione-ap_20131124_evangelii-gaudium.html" TargetMode="External"/><Relationship Id="rId2" Type="http://schemas.openxmlformats.org/officeDocument/2006/relationships/hyperlink" Target="https://www.vatican.va/roman_curia/congregations/cfaith/documents/rc_con_cfaith_doc_20180106_oeconomicae-et-pecuniariae_en.html#_ftn6"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7" TargetMode="External"/><Relationship Id="rId11" Type="http://schemas.openxmlformats.org/officeDocument/2006/relationships/hyperlink" Target="https://www.vatican.va/roman_curia/congregations/cfaith/documents/rc_con_cfaith_doc_20180106_oeconomicae-et-pecuniariae_en.html#_ftnref8" TargetMode="External"/><Relationship Id="rId5" Type="http://schemas.openxmlformats.org/officeDocument/2006/relationships/hyperlink" Target="https://www.vatican.va/roman_curia/congregations/cfaith/cti_documents/rc_con_cfaith_doc_20090520_legge-naturale_en.html" TargetMode="External"/><Relationship Id="rId10" Type="http://schemas.openxmlformats.org/officeDocument/2006/relationships/hyperlink" Target="https://www.vatican.va/roman_curia/congregations/cfaith/documents/rc_con_cfaith_doc_20180106_oeconomicae-et-pecuniariae_en.html#_ftn8" TargetMode="External"/><Relationship Id="rId4" Type="http://schemas.openxmlformats.org/officeDocument/2006/relationships/hyperlink" Target="https://www.vatican.va/roman_curia/congregations/cfaith/documents/rc_con_cfaith_doc_20180106_oeconomicae-et-pecuniariae_en.html#_ftnref6" TargetMode="External"/><Relationship Id="rId9" Type="http://schemas.openxmlformats.org/officeDocument/2006/relationships/hyperlink" Target="https://www.vatican.va/content/dam/francesco/pdf/encyclicals/documents/papa-francesco_20150524_enciclica-laudato-si_ja.pdf"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content/dam/francesco/pdf/encyclicals/documents/papa-francesco_20150524_enciclica-laudato-si_ja.pdf" TargetMode="External"/><Relationship Id="rId3" Type="http://schemas.openxmlformats.org/officeDocument/2006/relationships/hyperlink" Target="https://www.vatican.va/roman_curia/congregations/cfaith/documents/rc_con_cfaith_doc_20180106_oeconomicae-et-pecuniariae_en.html#_ftnref9" TargetMode="External"/><Relationship Id="rId7" Type="http://schemas.openxmlformats.org/officeDocument/2006/relationships/hyperlink" Target="https://www.vatican.va/content/francesco/en/encyclicals/documents/papa-francesco_20150524_enciclica-laudato-si.html" TargetMode="External"/><Relationship Id="rId2" Type="http://schemas.openxmlformats.org/officeDocument/2006/relationships/hyperlink" Target="https://www.vatican.va/roman_curia/congregations/cfaith/documents/rc_con_cfaith_doc_20180106_oeconomicae-et-pecuniariae_en.html#_ftn9"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10" TargetMode="External"/><Relationship Id="rId5" Type="http://schemas.openxmlformats.org/officeDocument/2006/relationships/hyperlink" Target="https://www.vatican.va/roman_curia/congregations/cfaith/documents/rc_con_cfaith_doc_20180106_oeconomicae-et-pecuniariae_en.html#_ftn10" TargetMode="External"/><Relationship Id="rId4" Type="http://schemas.openxmlformats.org/officeDocument/2006/relationships/hyperlink" Target="https://www.vatican.va/roman_curia/pontifical_councils/justpeace/documents/rc_pc_justpeace_doc_20111024_nota_en.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vatican.va/roman_curia/congregations/cfaith/documents/rc_con_cfaith_doc_20180106_oeconomicae-et-pecuniariae_en.html#_ftn13" TargetMode="External"/><Relationship Id="rId3" Type="http://schemas.openxmlformats.org/officeDocument/2006/relationships/hyperlink" Target="https://www.vatican.va/roman_curia/congregations/cfaith/documents/rc_con_cfaith_doc_20180106_oeconomicae-et-pecuniariae_en.html#_ftn12" TargetMode="External"/><Relationship Id="rId7" Type="http://schemas.openxmlformats.org/officeDocument/2006/relationships/hyperlink" Target="https://www.vatican.va/content/francesco/en/apost_exhortations/documents/papa-francesco_esortazione-ap_20131124_evangelii-gaudium.html#No_to_a_financial_system_which_rules_rather_than_serves" TargetMode="External"/><Relationship Id="rId12" Type="http://schemas.openxmlformats.org/officeDocument/2006/relationships/hyperlink" Target="https://www.amazon.co.jp/%E7%AC%AC%E4%BA%8C%E3%83%90%E3%83%81%E3%82%AB%E3%83%B3%E5%85%AC%E4%BC%9A%E8%AD%B0%E5%85%AC%E6%96%87%E6%9B%B8%E6%94%B9%E8%A8%82%E5%85%AC%E5%BC%8F%E8%A8%B3-%E7%AC%AC2%E3%83%90%E3%83%81%E3%82%AB%E3%83%B3%E5%85%AC%E4%BC%9A%E8%AD%B0%E6%96%87%E6%9B%B8%E5%85%AC%E5%BC%8F%E8%A8%B3%E6%94%B9%E8%A8%82%E7%89%B9%E5%88%A5%E5%A7%94%E5%93%A1%E4%BC%9A/dp/4877501738" TargetMode="External"/><Relationship Id="rId2" Type="http://schemas.openxmlformats.org/officeDocument/2006/relationships/hyperlink" Target="https://www.vatican.va/roman_curia/congregations/cfaith/documents/rc_con_cfaith_doc_20180106_oeconomicae-et-pecuniariae_en.html#_ftn11"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12" TargetMode="External"/><Relationship Id="rId11" Type="http://schemas.openxmlformats.org/officeDocument/2006/relationships/hyperlink" Target="https://www.ccel.org/ccel/aquinas/summa.XP_Q19_A2.html" TargetMode="External"/><Relationship Id="rId5" Type="http://schemas.openxmlformats.org/officeDocument/2006/relationships/hyperlink" Target="https://www.vatican.va/content/francesco/en/apost_exhortations/documents/papa-francesco_esortazione-ap_20131124_evangelii-gaudium.html" TargetMode="External"/><Relationship Id="rId10" Type="http://schemas.openxmlformats.org/officeDocument/2006/relationships/hyperlink" Target="https://www.vatican.va/archive/hist_councils/ii_vatican_council/documents/vat-ii_decl_19651207_dignitatis-humanae_en.html" TargetMode="External"/><Relationship Id="rId4" Type="http://schemas.openxmlformats.org/officeDocument/2006/relationships/hyperlink" Target="https://www.vatican.va/roman_curia/congregations/cfaith/documents/rc_con_cfaith_doc_20180106_oeconomicae-et-pecuniariae_en.html#_ftnref11" TargetMode="External"/><Relationship Id="rId9" Type="http://schemas.openxmlformats.org/officeDocument/2006/relationships/hyperlink" Target="https://www.vatican.va/roman_curia/congregations/cfaith/documents/rc_con_cfaith_doc_20180106_oeconomicae-et-pecuniariae_en.html#_ftnref1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vatican.va/roman_curia/congregations/cfaith/documents/rc_con_cfaith_doc_20180106_oeconomicae-et-pecuniariae_en.html#_ftn14"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https://www.vatican.va/content/benedict-xvi/en/encyclicals/documents/hf_ben-xvi_enc_20090629_caritas-in-veritate.html" TargetMode="External"/><Relationship Id="rId4" Type="http://schemas.openxmlformats.org/officeDocument/2006/relationships/hyperlink" Target="https://www.vatican.va/roman_curia/congregations/cfaith/documents/rc_con_cfaith_doc_20180106_oeconomicae-et-pecuniariae_en.html#_ftnref14"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vatican.va/roman_curia/congregations/cfaith/documents/rc_con_cfaith_doc_20180106_oeconomicae-et-pecuniariae_en.html#_ftn17" TargetMode="External"/><Relationship Id="rId3" Type="http://schemas.openxmlformats.org/officeDocument/2006/relationships/hyperlink" Target="https://www.vatican.va/roman_curia/congregations/cfaith/documents/rc_con_cfaith_doc_20180106_oeconomicae-et-pecuniariae_en.html#_ftnref15" TargetMode="External"/><Relationship Id="rId7" Type="http://schemas.openxmlformats.org/officeDocument/2006/relationships/hyperlink" Target="https://www.vatican.va/content/francesco/en/speeches/2014/november/documents/papa-francesco_20141125_strasburgo-parlamento-europeo.html" TargetMode="External"/><Relationship Id="rId2" Type="http://schemas.openxmlformats.org/officeDocument/2006/relationships/hyperlink" Target="https://www.vatican.va/roman_curia/congregations/cfaith/documents/rc_con_cfaith_doc_20180106_oeconomicae-et-pecuniariae_en.html#_ftn15" TargetMode="External"/><Relationship Id="rId1" Type="http://schemas.openxmlformats.org/officeDocument/2006/relationships/slideLayout" Target="../slideLayouts/slideLayout6.xml"/><Relationship Id="rId6" Type="http://schemas.openxmlformats.org/officeDocument/2006/relationships/hyperlink" Target="https://www.vatican.va/roman_curia/congregations/cfaith/documents/rc_con_cfaith_doc_20180106_oeconomicae-et-pecuniariae_en.html#_ftnref16" TargetMode="External"/><Relationship Id="rId5" Type="http://schemas.openxmlformats.org/officeDocument/2006/relationships/hyperlink" Target="https://www.vatican.va/roman_curia/congregations/cfaith/documents/rc_con_cfaith_doc_20180106_oeconomicae-et-pecuniariae_en.html#_ftn16" TargetMode="External"/><Relationship Id="rId10" Type="http://schemas.openxmlformats.org/officeDocument/2006/relationships/hyperlink" Target="https://llc-research.jp/blog/column/293-economic-substance-doctrine-induce-to-abolish-inheritance-taxlishment-of-inheritance-tax/" TargetMode="External"/><Relationship Id="rId4" Type="http://schemas.openxmlformats.org/officeDocument/2006/relationships/hyperlink" Target="https://www.vatican.va/content/benedict-xvi/en/encyclicals/documents/hf_ben-xvi_enc_20090629_caritas-in-veritate.html" TargetMode="External"/><Relationship Id="rId9" Type="http://schemas.openxmlformats.org/officeDocument/2006/relationships/hyperlink" Target="https://www.vatican.va/roman_curia/congregations/cfaith/documents/rc_con_cfaith_doc_20180106_oeconomicae-et-pecuniariae_en.html#_ftnref1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8" y="6011816"/>
            <a:ext cx="6858000" cy="877641"/>
          </a:xfrm>
        </p:spPr>
        <p:txBody>
          <a:bodyPr>
            <a:normAutofit lnSpcReduction="10000"/>
          </a:bodyPr>
          <a:lstStyle/>
          <a:p>
            <a:r>
              <a:rPr kumimoji="1" lang="en-US" altLang="ja-JP" sz="1400" dirty="0"/>
              <a:t>2024.03.16</a:t>
            </a:r>
            <a:r>
              <a:rPr kumimoji="1" lang="ja-JP" altLang="en-US" sz="1400" dirty="0"/>
              <a:t>＠真生会館</a:t>
            </a:r>
            <a:endParaRPr kumimoji="1" lang="en-US" altLang="ja-JP" sz="1400" dirty="0"/>
          </a:p>
          <a:p>
            <a:r>
              <a:rPr kumimoji="1" lang="ja-JP" altLang="en-US" sz="1400" dirty="0"/>
              <a:t>半訳：齋藤旬</a:t>
            </a:r>
            <a:endParaRPr kumimoji="1" lang="en-US" altLang="ja-JP" sz="1400" dirty="0"/>
          </a:p>
          <a:p>
            <a:r>
              <a:rPr kumimoji="1" lang="en-US" altLang="ja-JP" sz="1400" dirty="0"/>
              <a:t>2024.03.13</a:t>
            </a:r>
            <a:r>
              <a:rPr lang="ja-JP" altLang="en-US" sz="1400" dirty="0"/>
              <a:t> </a:t>
            </a:r>
            <a:r>
              <a:rPr lang="en-US" altLang="ja-JP" sz="1400" dirty="0"/>
              <a:t>rev.5a</a:t>
            </a:r>
            <a:endParaRPr kumimoji="1" lang="ja-JP" altLang="en-US" dirty="0"/>
          </a:p>
        </p:txBody>
      </p:sp>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1" y="419108"/>
            <a:ext cx="8702154" cy="1507875"/>
          </a:xfrm>
        </p:spPr>
        <p:txBody>
          <a:bodyPr anchor="ctr" anchorCtr="0">
            <a:normAutofit fontScale="90000"/>
          </a:bodyPr>
          <a:lstStyle/>
          <a:p>
            <a:pPr algn="ctr">
              <a:lnSpc>
                <a:spcPct val="100000"/>
              </a:lnSpc>
            </a:pPr>
            <a:r>
              <a:rPr kumimoji="1" lang="ja-JP" altLang="en-US"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真生会館 学び合いの会 分科会</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(2024</a:t>
            </a:r>
            <a:r>
              <a:rPr kumimoji="1" lang="ja-JP" altLang="en-US"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年</a:t>
            </a:r>
            <a:r>
              <a:rPr kumimoji="1" lang="en-US" altLang="ja-JP" sz="1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a:t>
            </a:r>
            <a:br>
              <a:rPr kumimoji="1" lang="en-US" altLang="ja-JP" sz="11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ja-JP" altLang="en-US"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t>教皇フランシスコの思想</a:t>
            </a:r>
            <a:br>
              <a:rPr kumimoji="1" lang="en-US" altLang="ja-JP" sz="24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cs typeface="+mj-cs"/>
              </a:rPr>
            </a:br>
            <a:r>
              <a:rPr kumimoji="1" lang="en-US" altLang="ja-JP" sz="10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t> </a:t>
            </a:r>
            <a:br>
              <a:rPr kumimoji="1" lang="en-US" altLang="ja-JP" sz="3200" b="0" i="0" u="none" strike="noStrike" kern="1200" cap="none" spc="0" normalizeH="0" baseline="0" noProof="0" dirty="0">
                <a:ln>
                  <a:noFill/>
                </a:ln>
                <a:solidFill>
                  <a:prstClr val="black"/>
                </a:solidFill>
                <a:effectLst/>
                <a:uLnTx/>
                <a:uFillTx/>
                <a:latin typeface="游ゴシック Light" panose="020F0302020204030204"/>
                <a:ea typeface="游ゴシック Light" panose="020B0300000000000000" pitchFamily="50" charset="-128"/>
                <a:hlinkClick r:id="rId3"/>
              </a:rPr>
            </a:br>
            <a:r>
              <a:rPr lang="en-US" altLang="ja-JP" sz="1800" i="1" dirty="0">
                <a:effectLst/>
                <a:latin typeface="游明朝" panose="02020400000000000000" pitchFamily="18" charset="-128"/>
                <a:cs typeface="Times New Roman" panose="02020603050405020304" pitchFamily="18" charset="0"/>
                <a:hlinkClick r:id="rId3"/>
              </a:rPr>
              <a:t>Economy of Francesco</a:t>
            </a:r>
            <a:r>
              <a:rPr lang="en-US" altLang="ja-JP" sz="1800" dirty="0">
                <a:effectLst/>
                <a:latin typeface="游明朝" panose="02020400000000000000" pitchFamily="18" charset="-128"/>
                <a:cs typeface="Times New Roman" panose="02020603050405020304" pitchFamily="18" charset="0"/>
                <a:hlinkClick r:id="rId3"/>
              </a:rPr>
              <a:t> </a:t>
            </a:r>
            <a:r>
              <a:rPr lang="ja-JP" altLang="en-US" sz="1800" dirty="0">
                <a:effectLst/>
                <a:latin typeface="游明朝" panose="02020400000000000000" pitchFamily="18" charset="-128"/>
                <a:cs typeface="Times New Roman" panose="02020603050405020304" pitchFamily="18" charset="0"/>
              </a:rPr>
              <a:t>基調論文</a:t>
            </a:r>
            <a:br>
              <a:rPr lang="en-US" altLang="ja-JP" sz="1800" dirty="0">
                <a:effectLst/>
                <a:latin typeface="游明朝" panose="02020400000000000000" pitchFamily="18" charset="-128"/>
                <a:cs typeface="Times New Roman" panose="02020603050405020304" pitchFamily="18" charset="0"/>
              </a:rPr>
            </a:b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Oeconomicae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et </a:t>
            </a:r>
            <a:r>
              <a:rPr lang="en-US" altLang="ja-JP" sz="2200" b="1" i="1" kern="100" dirty="0" err="1">
                <a:effectLst/>
                <a:latin typeface="游明朝" panose="02020400000000000000" pitchFamily="18" charset="-128"/>
                <a:ea typeface="游明朝" panose="02020400000000000000" pitchFamily="18" charset="-128"/>
                <a:cs typeface="Times New Roman" panose="02020603050405020304" pitchFamily="18" charset="0"/>
              </a:rPr>
              <a:t>pecuniariae</a:t>
            </a:r>
            <a:r>
              <a:rPr lang="en-US" altLang="ja-JP" sz="2200" b="1" i="1" kern="100" dirty="0">
                <a:effectLst/>
                <a:latin typeface="游明朝" panose="02020400000000000000" pitchFamily="18" charset="-128"/>
                <a:ea typeface="游明朝" panose="02020400000000000000" pitchFamily="18" charset="-128"/>
                <a:cs typeface="Times New Roman" panose="02020603050405020304" pitchFamily="18" charset="0"/>
              </a:rPr>
              <a:t> quaestiones</a:t>
            </a:r>
            <a:r>
              <a:rPr lang="ja-JP"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100" b="1" dirty="0">
                <a:effectLst/>
                <a:ea typeface="游明朝" panose="02020400000000000000" pitchFamily="18" charset="-128"/>
                <a:cs typeface="Times New Roman" panose="02020603050405020304" pitchFamily="18" charset="0"/>
              </a:rPr>
              <a:t>現行経済金融の様々な問題点</a:t>
            </a:r>
            <a:br>
              <a:rPr lang="en-US" altLang="ja-JP" sz="22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en-US" altLang="ja-JP" sz="1200" b="1" i="1" dirty="0">
                <a:effectLst/>
                <a:latin typeface="游明朝" panose="02020400000000000000" pitchFamily="18" charset="-128"/>
                <a:cs typeface="Times New Roman" panose="02020603050405020304" pitchFamily="18" charset="0"/>
              </a:rPr>
              <a:t>Considerations for an Ethical Discernment Regarding Some Aspects of the Present Economic-Financial System</a:t>
            </a:r>
            <a:br>
              <a:rPr lang="en-US" altLang="ja-JP" sz="1200" b="1" i="1" dirty="0">
                <a:effectLst/>
                <a:latin typeface="游明朝" panose="02020400000000000000" pitchFamily="18" charset="-128"/>
                <a:cs typeface="Times New Roman" panose="02020603050405020304" pitchFamily="18" charset="0"/>
              </a:rPr>
            </a:b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現行経済金融システムの諸相に関し</a:t>
            </a:r>
            <a:r>
              <a:rPr lang="en-US"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an ethical discernment</a:t>
            </a:r>
            <a:r>
              <a:rPr lang="ja-JP" altLang="ja-JP" sz="1600" b="1" kern="100" dirty="0">
                <a:effectLst/>
                <a:latin typeface="游明朝" panose="02020400000000000000" pitchFamily="18" charset="-128"/>
                <a:ea typeface="游明朝" panose="02020400000000000000" pitchFamily="18" charset="-128"/>
                <a:cs typeface="Times New Roman" panose="02020603050405020304" pitchFamily="18" charset="0"/>
              </a:rPr>
              <a:t>するための様々な約因</a:t>
            </a:r>
            <a:br>
              <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全</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34</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節を</a:t>
            </a:r>
            <a:r>
              <a:rPr lang="en-US" altLang="ja-JP" sz="2000" b="1"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altLang="en-US" sz="2000" b="1" kern="100" dirty="0">
                <a:effectLst/>
                <a:latin typeface="游明朝" panose="02020400000000000000" pitchFamily="18" charset="-128"/>
                <a:ea typeface="游明朝" panose="02020400000000000000" pitchFamily="18" charset="-128"/>
                <a:cs typeface="Times New Roman" panose="02020603050405020304" pitchFamily="18" charset="0"/>
              </a:rPr>
              <a:t>回に分けて精読</a:t>
            </a:r>
            <a:endParaRPr kumimoji="1" lang="ja-JP" altLang="en-US" sz="5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276956" y="4391293"/>
            <a:ext cx="9494845" cy="1379993"/>
          </a:xfrm>
          <a:prstGeom prst="rect">
            <a:avLst/>
          </a:prstGeom>
          <a:noFill/>
        </p:spPr>
        <p:txBody>
          <a:bodyPr wrap="square" rtlCol="0">
            <a:spAutoFit/>
          </a:bodyPr>
          <a:lstStyle/>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 </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今の時代を生きる私達は、それぞれの人間ペルソナの限られた</a:t>
            </a:r>
            <a:r>
              <a:rPr kumimoji="1" lang="en-US" altLang="ja-JP"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vision</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しか示していない。</a:t>
            </a:r>
            <a:endParaRPr lang="en-US" altLang="ja-JP" sz="10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18</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節～第</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節</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それぞれの人間ペルソナによる</a:t>
            </a:r>
            <a:r>
              <a:rPr kumimoji="1" lang="en-US" altLang="ja-JP"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an initiative</a:t>
            </a:r>
            <a:r>
              <a:rPr kumimoji="1" lang="ja-JP" altLang="en-US" sz="1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（或る自発的率先）が、何よりも求められている。</a:t>
            </a:r>
            <a:endParaRPr lang="en-US" altLang="ja-JP" sz="12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marR="0" lvl="0" indent="0" defTabSz="457200" rtl="0" eaLnBrk="1" fontAlgn="auto" latinLnBrk="0" hangingPunct="1">
              <a:lnSpc>
                <a:spcPts val="1200"/>
              </a:lnSpc>
              <a:spcBef>
                <a:spcPts val="0"/>
              </a:spcBef>
              <a:spcAft>
                <a:spcPts val="1000"/>
              </a:spcAft>
              <a:buClrTx/>
              <a:buSzTx/>
              <a:buFontTx/>
              <a:buNone/>
              <a:tabLst/>
              <a:defRPr/>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200"/>
              </a:lnSpc>
              <a:spcAft>
                <a:spcPts val="1000"/>
              </a:spcAft>
            </a:pP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2024</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rPr>
              <a:t>16</a:t>
            </a:r>
            <a:r>
              <a:rPr lang="ja-JP" altLang="en-US" sz="1600" dirty="0">
                <a:effectLst/>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effectLst/>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55108" y="4280834"/>
            <a:ext cx="9005765" cy="32910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a:hlinkClick r:id="rId4"/>
            <a:extLst>
              <a:ext uri="{FF2B5EF4-FFF2-40B4-BE49-F238E27FC236}">
                <a16:creationId xmlns:a16="http://schemas.microsoft.com/office/drawing/2014/main" id="{96888487-26D1-E969-F201-A85222FA6CB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161" y="2582919"/>
            <a:ext cx="2428329" cy="132343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B1944767-BA8D-3D1A-9A11-A2EB20010A07}"/>
              </a:ext>
            </a:extLst>
          </p:cNvPr>
          <p:cNvSpPr txBox="1"/>
          <p:nvPr/>
        </p:nvSpPr>
        <p:spPr>
          <a:xfrm>
            <a:off x="2494840" y="2709920"/>
            <a:ext cx="6649160" cy="1077218"/>
          </a:xfrm>
          <a:prstGeom prst="rect">
            <a:avLst/>
          </a:prstGeom>
          <a:noFill/>
        </p:spPr>
        <p:txBody>
          <a:bodyPr wrap="square" rtlCol="0">
            <a:spAutoFit/>
          </a:bodyPr>
          <a:lstStyle/>
          <a:p>
            <a:r>
              <a:rPr kumimoji="1" lang="ja-JP" altLang="en-US" sz="1600" dirty="0"/>
              <a:t>第</a:t>
            </a:r>
            <a:r>
              <a:rPr kumimoji="1" lang="en-US" altLang="ja-JP" sz="1600" dirty="0"/>
              <a:t>1</a:t>
            </a:r>
            <a:r>
              <a:rPr kumimoji="1" lang="ja-JP" altLang="en-US" sz="1600" dirty="0"/>
              <a:t>章「はじめに」</a:t>
            </a:r>
            <a:r>
              <a:rPr kumimoji="1" lang="en-US" altLang="ja-JP" sz="1600" dirty="0"/>
              <a:t>								</a:t>
            </a:r>
            <a:r>
              <a:rPr kumimoji="1" lang="ja-JP" altLang="en-US" sz="1600" dirty="0"/>
              <a:t>第</a:t>
            </a:r>
            <a:r>
              <a:rPr kumimoji="1" lang="en-US" altLang="ja-JP" sz="1600" dirty="0"/>
              <a:t>1</a:t>
            </a:r>
            <a:r>
              <a:rPr kumimoji="1" lang="ja-JP" altLang="en-US" sz="1600" dirty="0"/>
              <a:t>節～第</a:t>
            </a:r>
            <a:r>
              <a:rPr kumimoji="1" lang="en-US" altLang="ja-JP" sz="1600" dirty="0"/>
              <a:t>6</a:t>
            </a:r>
            <a:r>
              <a:rPr kumimoji="1" lang="ja-JP" altLang="en-US" sz="1600" dirty="0"/>
              <a:t>節</a:t>
            </a:r>
            <a:endParaRPr kumimoji="1" lang="en-US" altLang="ja-JP" sz="1600" dirty="0"/>
          </a:p>
          <a:p>
            <a:r>
              <a:rPr kumimoji="1" lang="ja-JP" altLang="en-US" sz="1600" dirty="0"/>
              <a:t>第</a:t>
            </a:r>
            <a:r>
              <a:rPr kumimoji="1" lang="en-US" altLang="ja-JP" sz="1600" dirty="0"/>
              <a:t>2</a:t>
            </a:r>
            <a:r>
              <a:rPr kumimoji="1" lang="ja-JP" altLang="en-US" sz="1600" dirty="0"/>
              <a:t>章「根本となる様々な約因」</a:t>
            </a:r>
            <a:r>
              <a:rPr kumimoji="1" lang="en-US" altLang="ja-JP" sz="1600" dirty="0"/>
              <a:t>					</a:t>
            </a:r>
            <a:r>
              <a:rPr kumimoji="1" lang="ja-JP" altLang="en-US" sz="1600" dirty="0"/>
              <a:t>第</a:t>
            </a:r>
            <a:r>
              <a:rPr kumimoji="1" lang="en-US" altLang="ja-JP" sz="1600" dirty="0"/>
              <a:t>7</a:t>
            </a:r>
            <a:r>
              <a:rPr kumimoji="1" lang="ja-JP" altLang="en-US" sz="1600" dirty="0"/>
              <a:t>節～第</a:t>
            </a:r>
            <a:r>
              <a:rPr kumimoji="1" lang="en-US" altLang="ja-JP" sz="1600" dirty="0"/>
              <a:t>17</a:t>
            </a:r>
            <a:r>
              <a:rPr kumimoji="1" lang="ja-JP" altLang="en-US" sz="1600" dirty="0"/>
              <a:t>節</a:t>
            </a:r>
            <a:endParaRPr kumimoji="1" lang="en-US" altLang="ja-JP" sz="1600" dirty="0"/>
          </a:p>
          <a:p>
            <a:r>
              <a:rPr kumimoji="1" lang="ja-JP" altLang="en-US" sz="1600" dirty="0"/>
              <a:t>第</a:t>
            </a:r>
            <a:r>
              <a:rPr kumimoji="1" lang="en-US" altLang="ja-JP" sz="1600" dirty="0"/>
              <a:t>3</a:t>
            </a:r>
            <a:r>
              <a:rPr kumimoji="1" lang="ja-JP" altLang="en-US" sz="1600" dirty="0"/>
              <a:t>章「現行の文脈に関して解明された幾つかの事柄」</a:t>
            </a:r>
            <a:r>
              <a:rPr kumimoji="1" lang="en-US" altLang="ja-JP" sz="1600" dirty="0"/>
              <a:t>	</a:t>
            </a:r>
            <a:r>
              <a:rPr kumimoji="1" lang="ja-JP" altLang="en-US" sz="1600" dirty="0"/>
              <a:t>第</a:t>
            </a:r>
            <a:r>
              <a:rPr kumimoji="1" lang="en-US" altLang="ja-JP" sz="1600" dirty="0"/>
              <a:t>18</a:t>
            </a:r>
            <a:r>
              <a:rPr kumimoji="1" lang="ja-JP" altLang="en-US" sz="1600" dirty="0"/>
              <a:t>節～第</a:t>
            </a:r>
            <a:r>
              <a:rPr kumimoji="1" lang="en-US" altLang="ja-JP" sz="1600" dirty="0"/>
              <a:t>33</a:t>
            </a:r>
            <a:r>
              <a:rPr kumimoji="1" lang="ja-JP" altLang="en-US" sz="1600" dirty="0"/>
              <a:t>節</a:t>
            </a:r>
            <a:endParaRPr kumimoji="1" lang="en-US" altLang="ja-JP" sz="1600" dirty="0"/>
          </a:p>
          <a:p>
            <a:r>
              <a:rPr kumimoji="1" lang="ja-JP" altLang="en-US" sz="1600" dirty="0"/>
              <a:t>第</a:t>
            </a:r>
            <a:r>
              <a:rPr kumimoji="1" lang="en-US" altLang="ja-JP" sz="1600" dirty="0"/>
              <a:t>4</a:t>
            </a:r>
            <a:r>
              <a:rPr kumimoji="1" lang="ja-JP" altLang="en-US" sz="1600" dirty="0"/>
              <a:t>章「結論」</a:t>
            </a:r>
            <a:r>
              <a:rPr kumimoji="1" lang="en-US" altLang="ja-JP" sz="1600" dirty="0"/>
              <a:t>									</a:t>
            </a:r>
            <a:r>
              <a:rPr kumimoji="1" lang="ja-JP" altLang="en-US" sz="1600" dirty="0"/>
              <a:t>第</a:t>
            </a:r>
            <a:r>
              <a:rPr kumimoji="1" lang="en-US" altLang="ja-JP" sz="1600" dirty="0"/>
              <a:t>34</a:t>
            </a:r>
            <a:r>
              <a:rPr kumimoji="1" lang="ja-JP" altLang="en-US" sz="1600" dirty="0"/>
              <a:t>節</a:t>
            </a:r>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43E7A24-20D3-4EAE-AAF0-A2DEA23B7E0A}"/>
              </a:ext>
            </a:extLst>
          </p:cNvPr>
          <p:cNvSpPr>
            <a:spLocks noGrp="1"/>
          </p:cNvSpPr>
          <p:nvPr>
            <p:ph type="title"/>
          </p:nvPr>
        </p:nvSpPr>
        <p:spPr>
          <a:xfrm>
            <a:off x="101930" y="32499"/>
            <a:ext cx="8940140" cy="305003"/>
          </a:xfrm>
        </p:spPr>
        <p:txBody>
          <a:bodyPr>
            <a:noAutofit/>
          </a:bodyPr>
          <a:lstStyle/>
          <a:p>
            <a:pPr marL="635" marR="0" lvl="0" indent="0" algn="ctr" defTabSz="914400" rtl="0" eaLnBrk="1" fontAlgn="auto" latinLnBrk="0" hangingPunct="1">
              <a:lnSpc>
                <a:spcPts val="1500"/>
              </a:lnSpc>
              <a:spcBef>
                <a:spcPts val="0"/>
              </a:spcBef>
              <a:spcAft>
                <a:spcPts val="0"/>
              </a:spcAft>
              <a:tabLst/>
              <a:defRPr/>
            </a:pP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この様な</a:t>
            </a:r>
            <a:r>
              <a:rPr kumimoji="1" lang="en-US" altLang="ja-JP"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integral good</a:t>
            </a:r>
            <a:r>
              <a:rPr kumimoji="1" lang="ja-JP" altLang="en-US" sz="1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を求める愛は、真理を求める愛と不可分であり、本当の発展に向かう鍵となるものです。</a:t>
            </a:r>
            <a:endParaRPr lang="ja-JP" altLang="en-US" sz="1400" dirty="0"/>
          </a:p>
        </p:txBody>
      </p:sp>
      <p:sp>
        <p:nvSpPr>
          <p:cNvPr id="4" name="スライド番号プレースホルダー 3">
            <a:extLst>
              <a:ext uri="{FF2B5EF4-FFF2-40B4-BE49-F238E27FC236}">
                <a16:creationId xmlns:a16="http://schemas.microsoft.com/office/drawing/2014/main" id="{3246D554-7785-4AD4-8B7D-2D9258F83CF4}"/>
              </a:ext>
            </a:extLst>
          </p:cNvPr>
          <p:cNvSpPr>
            <a:spLocks noGrp="1"/>
          </p:cNvSpPr>
          <p:nvPr>
            <p:ph type="sldNum" sz="quarter" idx="12"/>
          </p:nvPr>
        </p:nvSpPr>
        <p:spPr/>
        <p:txBody>
          <a:bodyPr/>
          <a:lstStyle/>
          <a:p>
            <a:fld id="{D2CFAB68-B97E-44C6-B903-0A221F45C963}" type="slidenum">
              <a:rPr kumimoji="1" lang="ja-JP" altLang="en-US" smtClean="0"/>
              <a:t>2</a:t>
            </a:fld>
            <a:endParaRPr kumimoji="1" lang="ja-JP" altLang="en-US"/>
          </a:p>
        </p:txBody>
      </p:sp>
      <p:graphicFrame>
        <p:nvGraphicFramePr>
          <p:cNvPr id="2" name="表 1">
            <a:extLst>
              <a:ext uri="{FF2B5EF4-FFF2-40B4-BE49-F238E27FC236}">
                <a16:creationId xmlns:a16="http://schemas.microsoft.com/office/drawing/2014/main" id="{91A6364C-AFC5-2ECD-2468-0150A64FF712}"/>
              </a:ext>
            </a:extLst>
          </p:cNvPr>
          <p:cNvGraphicFramePr>
            <a:graphicFrameLocks noGrp="1"/>
          </p:cNvGraphicFramePr>
          <p:nvPr>
            <p:extLst>
              <p:ext uri="{D42A27DB-BD31-4B8C-83A1-F6EECF244321}">
                <p14:modId xmlns:p14="http://schemas.microsoft.com/office/powerpoint/2010/main" val="1519824101"/>
              </p:ext>
            </p:extLst>
          </p:nvPr>
        </p:nvGraphicFramePr>
        <p:xfrm>
          <a:off x="0" y="337502"/>
          <a:ext cx="9144000" cy="6520904"/>
        </p:xfrm>
        <a:graphic>
          <a:graphicData uri="http://schemas.openxmlformats.org/drawingml/2006/table">
            <a:tbl>
              <a:tblPr firstRow="1" firstCol="1" bandRow="1"/>
              <a:tblGrid>
                <a:gridCol w="4572000">
                  <a:extLst>
                    <a:ext uri="{9D8B030D-6E8A-4147-A177-3AD203B41FA5}">
                      <a16:colId xmlns:a16="http://schemas.microsoft.com/office/drawing/2014/main" val="3847065331"/>
                    </a:ext>
                  </a:extLst>
                </a:gridCol>
                <a:gridCol w="4572000">
                  <a:extLst>
                    <a:ext uri="{9D8B030D-6E8A-4147-A177-3AD203B41FA5}">
                      <a16:colId xmlns:a16="http://schemas.microsoft.com/office/drawing/2014/main" val="1297938784"/>
                    </a:ext>
                  </a:extLst>
                </a:gridCol>
              </a:tblGrid>
              <a:tr h="1751768">
                <a:tc>
                  <a:txBody>
                    <a:bodyPr/>
                    <a:lstStyle/>
                    <a:p>
                      <a:pPr algn="just">
                        <a:lnSpc>
                          <a:spcPts val="1300"/>
                        </a:lnSpc>
                      </a:pPr>
                      <a:r>
                        <a:rPr lang="en-US" sz="1050" b="1" i="1" kern="100">
                          <a:effectLst/>
                          <a:latin typeface="游明朝" panose="02020400000000000000" pitchFamily="18" charset="-128"/>
                          <a:ea typeface="游明朝" panose="02020400000000000000" pitchFamily="18" charset="-128"/>
                          <a:cs typeface="Times New Roman" panose="02020603050405020304" pitchFamily="18" charset="0"/>
                        </a:rPr>
                        <a:t>I. Introduction</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50" kern="100">
                          <a:effectLst/>
                          <a:latin typeface="游明朝" panose="02020400000000000000" pitchFamily="18" charset="-128"/>
                          <a:ea typeface="游明朝" panose="02020400000000000000" pitchFamily="18" charset="-128"/>
                          <a:cs typeface="Times New Roman" panose="02020603050405020304" pitchFamily="18" charset="0"/>
                        </a:rPr>
                        <a:t>1. Economic and financial issues draw our attention today as never before because of the growing influence of financial markets on the material well-being of most of humankind.  What is needed, on the one hand, is an appropriate regulation of the dynamics of the markets and, on the other hand, a clear ethical foundation that assures a well-being realized through the quality of human relationships rather than merely through economic mechanisms that by themselves cannot attain it.  This ethical foundation needs to inform a range of persons but especially those working in the fields of economy and finance.  In this situation a synthesis of technical knowledge and human wisdom is essential.  Without such a synthesis, every human activity tends to deteriorate.  But where it exists, it can foster progress towards the integral and concrete well-being of the human person.</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8151" marR="38151" marT="30026" marB="30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algn="just">
                        <a:lnSpc>
                          <a:spcPts val="1200"/>
                        </a:lnSpc>
                      </a:pPr>
                      <a:r>
                        <a:rPr lang="en-US" sz="1050" b="1" kern="100" dirty="0">
                          <a:effectLst/>
                          <a:latin typeface="游明朝" panose="02020400000000000000" pitchFamily="18" charset="-128"/>
                          <a:ea typeface="游明朝" panose="02020400000000000000" pitchFamily="18" charset="-128"/>
                          <a:cs typeface="Times New Roman" panose="02020603050405020304" pitchFamily="18" charset="0"/>
                        </a:rPr>
                        <a:t>I</a:t>
                      </a:r>
                      <a:r>
                        <a:rPr lang="ja-JP" sz="1050" b="1" kern="100" dirty="0">
                          <a:effectLst/>
                          <a:latin typeface="游明朝" panose="02020400000000000000" pitchFamily="18" charset="-128"/>
                          <a:ea typeface="游明朝" panose="02020400000000000000" pitchFamily="18" charset="-128"/>
                          <a:cs typeface="Times New Roman" panose="02020603050405020304" pitchFamily="18" charset="0"/>
                        </a:rPr>
                        <a:t>．はじめに</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１．経済金融問題は今日、かつてなかったほど私達の注意を引いています。なぜなら多くの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humankind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の物質的</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上に、金融市場が及ぼす影響が日増しに大きくなっているからです。こうした場合必要とされるのは、確かに一方で金融市場ダイナミクスへの適切な規制ですが、他方では、明確な倫理基本となります。なぜなら</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或る種の</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は、様々な人間関係の質</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を通じて実現されるからです。この様々な人間関係の質は、単なる経済メカニズムだけでは保持されません。むしろ、明確な倫理基本により保持され、こうしてこの種の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が確かなものとなるのです。また、ここで必要とされる倫理基本は、広範囲の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ペルソナ</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達）に、特に経済金融分野に従事する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に知らされなければなりません。即ちこの状況では、人間の智慧と技術的知識とが合成されることが不可欠です。もしこの様な合成を欠けば、人間活動の全てが劣化に陥ってしまいます。しかしこの合成を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exist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（形而下存在）させれば、人間ペルソナ（</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は、具体的高次統合に向けて進み始めることが可能となります。</a:t>
                      </a:r>
                    </a:p>
                  </a:txBody>
                  <a:tcPr marL="38151" marR="38151" marT="30026" marB="30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4168956878"/>
                  </a:ext>
                </a:extLst>
              </a:tr>
              <a:tr h="2599569">
                <a:tc>
                  <a:txBody>
                    <a:bodyPr/>
                    <a:lstStyle/>
                    <a:p>
                      <a:pPr algn="just">
                        <a:lnSpc>
                          <a:spcPts val="13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 The integral development of every person, of every human community, and of all people, is the ultimate horizon of the common good that the Church, as the “universal sacrament of salvation,”</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seeks to advance.  In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fullness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of the good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which has its origin and consummation in God and is fully revealed in Jesus Christ, the head over all things (cf. Eph 1:10), lies the ultimate goal of every ecclesial activity.  Such well-being flourishes as an anticipation of the Kingdom of God, which the Church is called to proclaim and establish in every sphere of human enterprise</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[2]</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and is the special fruit of that charity which, as the bright path of ecclesial action, is expressed even  in the social, civil and political realms.  This love for society “makes itself felt in every action that seeks to build a better world.  Love for society and commitment to the common good are eminent forms of a charity that affects not only relationships between individuals but also ‘macro-relationships, social, economic and political ones’.”  That is why the Church sets before the world the ideal of a ‘civilization of love’.”</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[3]</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Love for the integral good, inseparable from love for the truth, is the key to authentic development.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Second Vatican Ecumenical Council, Dogmatic Constitution on the Church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Lumen gentium</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48.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[2]</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Cf.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ibid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[3]</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Francis, Encyclical Letter </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Laudato </a:t>
                      </a:r>
                      <a:r>
                        <a:rPr lang="en-US" sz="105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si</a:t>
                      </a:r>
                      <a:r>
                        <a:rPr lang="en-US" sz="105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(24 May 2015), 231: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107 (2015), 937.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8151" marR="38151" marT="30026" marB="30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635" algn="just">
                        <a:lnSpc>
                          <a:spcPts val="1200"/>
                        </a:lnSpc>
                      </a:pP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２．全ての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、全ての人間</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community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、全ての</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のこういった高次統合発展は、「救いの普遍的秘跡」</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である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が目指す究極の地平線です。</a:t>
                      </a:r>
                      <a:r>
                        <a:rPr lang="ja-JP"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この様な</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a:t>
                      </a:r>
                      <a:r>
                        <a:rPr lang="en-US" sz="105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fullness </a:t>
                      </a:r>
                      <a:r>
                        <a:rPr lang="en-US" sz="105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of the good</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は、神にその起源と頂点を持ち、あらゆるものの頭であるキリスト（エフェ</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1.10</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）の内にその全てが顕（あらわ）されます。また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a:t>
                      </a:r>
                      <a:r>
                        <a:rPr lang="en-US" sz="1050" i="1" kern="100" dirty="0">
                          <a:effectLst/>
                          <a:latin typeface="游明朝" panose="02020400000000000000" pitchFamily="18" charset="-128"/>
                          <a:ea typeface="游明朝" panose="02020400000000000000" pitchFamily="18" charset="-128"/>
                          <a:cs typeface="Times New Roman" panose="02020603050405020304" pitchFamily="18" charset="0"/>
                        </a:rPr>
                        <a:t>fullness </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of the good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の内に、教会組織の全活動の究極ゴールが置かれています。神の国の一つの先取りとして花開くこの様な</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は、地上における人間事業の全領域において確立・宣言するよう</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が召命されている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ものであり、また、教会組織行動の光の道として、社会・市民・政治の各領域においても表現される</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charity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が特別に結実したものでもあります。こういった社会愛は「より良い形而下界を築こうとする一つ一つの行為において感じられます。即ち、</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 charity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が影響を、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individuals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間の諸関係にだけでなく『</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macro-relationships</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（マクロ経済における人と人との諸関係）および社会・経済・政治における諸関係』にも、及ぼした結果生ずる傑出した表象形態が、社会愛と共通善貢献なのです。　だからこそ</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は『愛の文明』という理念をこの形而下界に示したのです。」</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 </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この様な高次統合善を求める愛は、真理を求める愛と不可分であり、本当の発展に向かう鍵となるものです。</a:t>
                      </a:r>
                    </a:p>
                    <a:p>
                      <a:pPr marL="635"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035" indent="-889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第二バチカン公会議公文書改定公式訳</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187</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頁、教会憲章</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48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035" indent="-889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訳註１</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まだ定和訳の無い神学用語のようだ。「神善の完遂」と仮訳を与えておく。英語</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の語源は</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であり、「神」の意味をぼやかして「神善」を</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imply</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（暗示）できるのだが、日本語「善」ではこういった</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connotation</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（含意）は難しい。</a:t>
                      </a:r>
                    </a:p>
                    <a:p>
                      <a:pPr marL="26035" indent="-889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en-US" sz="105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第二バチカン公会議公文書改定公式訳</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 130</a:t>
                      </a:r>
                      <a:r>
                        <a:rPr lang="ja-JP" sz="1050" kern="100" dirty="0">
                          <a:effectLst/>
                          <a:latin typeface="游明朝" panose="02020400000000000000" pitchFamily="18" charset="-128"/>
                          <a:ea typeface="游明朝" panose="02020400000000000000" pitchFamily="18" charset="-128"/>
                          <a:cs typeface="Times New Roman" panose="02020603050405020304" pitchFamily="18" charset="0"/>
                        </a:rPr>
                        <a:t>頁、教会憲章</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035" indent="-88900" algn="just">
                        <a:lnSpc>
                          <a:spcPts val="1200"/>
                        </a:lnSpc>
                      </a:pP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05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フランシスコ教皇2015年回勅「ラウダート・シ」</a:t>
                      </a:r>
                      <a:r>
                        <a:rPr lang="en-US" sz="1050" kern="100" dirty="0">
                          <a:effectLst/>
                          <a:latin typeface="游明朝" panose="02020400000000000000" pitchFamily="18" charset="-128"/>
                          <a:ea typeface="游明朝" panose="02020400000000000000" pitchFamily="18" charset="-128"/>
                          <a:cs typeface="Times New Roman" panose="02020603050405020304" pitchFamily="18" charset="0"/>
                        </a:rPr>
                        <a:t>231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8151" marR="38151" marT="30026" marB="3002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865878243"/>
                  </a:ext>
                </a:extLst>
              </a:tr>
            </a:tbl>
          </a:graphicData>
        </a:graphic>
      </p:graphicFrame>
    </p:spTree>
    <p:extLst>
      <p:ext uri="{BB962C8B-B14F-4D97-AF65-F5344CB8AC3E}">
        <p14:creationId xmlns:p14="http://schemas.microsoft.com/office/powerpoint/2010/main" val="4055385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BA52CF-F670-A7AD-999D-C572F59A57F2}"/>
              </a:ext>
            </a:extLst>
          </p:cNvPr>
          <p:cNvSpPr>
            <a:spLocks noGrp="1"/>
          </p:cNvSpPr>
          <p:nvPr>
            <p:ph type="title"/>
          </p:nvPr>
        </p:nvSpPr>
        <p:spPr>
          <a:xfrm>
            <a:off x="160773" y="167674"/>
            <a:ext cx="8822454" cy="274216"/>
          </a:xfrm>
        </p:spPr>
        <p:txBody>
          <a:bodyPr>
            <a:noAutofit/>
          </a:bodyPr>
          <a:lstStyle/>
          <a:p>
            <a:pPr algn="ct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人間が真理と正義に関して持つ合理性は、</a:t>
            </a:r>
            <a:b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その方向感覚を維持し運用を持続させるために強固な基盤を探し求めています。</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[5]</a:t>
            </a:r>
            <a:endParaRPr kumimoji="1" lang="ja-JP" altLang="en-US" sz="7200" dirty="0"/>
          </a:p>
        </p:txBody>
      </p:sp>
      <p:sp>
        <p:nvSpPr>
          <p:cNvPr id="3" name="スライド番号プレースホルダー 2">
            <a:extLst>
              <a:ext uri="{FF2B5EF4-FFF2-40B4-BE49-F238E27FC236}">
                <a16:creationId xmlns:a16="http://schemas.microsoft.com/office/drawing/2014/main" id="{AE26D618-150D-F3DB-4ED3-FCCF17869488}"/>
              </a:ext>
            </a:extLst>
          </p:cNvPr>
          <p:cNvSpPr>
            <a:spLocks noGrp="1"/>
          </p:cNvSpPr>
          <p:nvPr>
            <p:ph type="sldNum" sz="quarter" idx="12"/>
          </p:nvPr>
        </p:nvSpPr>
        <p:spPr/>
        <p:txBody>
          <a:bodyPr/>
          <a:lstStyle/>
          <a:p>
            <a:fld id="{D2CFAB68-B97E-44C6-B903-0A221F45C963}" type="slidenum">
              <a:rPr kumimoji="1" lang="ja-JP" altLang="en-US" smtClean="0"/>
              <a:t>3</a:t>
            </a:fld>
            <a:endParaRPr kumimoji="1" lang="ja-JP" altLang="en-US"/>
          </a:p>
        </p:txBody>
      </p:sp>
      <p:graphicFrame>
        <p:nvGraphicFramePr>
          <p:cNvPr id="4" name="表 3">
            <a:extLst>
              <a:ext uri="{FF2B5EF4-FFF2-40B4-BE49-F238E27FC236}">
                <a16:creationId xmlns:a16="http://schemas.microsoft.com/office/drawing/2014/main" id="{679E28F6-FC0D-0995-C84B-F9E183EE4C60}"/>
              </a:ext>
            </a:extLst>
          </p:cNvPr>
          <p:cNvGraphicFramePr>
            <a:graphicFrameLocks noGrp="1"/>
          </p:cNvGraphicFramePr>
          <p:nvPr>
            <p:extLst>
              <p:ext uri="{D42A27DB-BD31-4B8C-83A1-F6EECF244321}">
                <p14:modId xmlns:p14="http://schemas.microsoft.com/office/powerpoint/2010/main" val="362715136"/>
              </p:ext>
            </p:extLst>
          </p:nvPr>
        </p:nvGraphicFramePr>
        <p:xfrm>
          <a:off x="32328" y="566026"/>
          <a:ext cx="9079344" cy="6203720"/>
        </p:xfrm>
        <a:graphic>
          <a:graphicData uri="http://schemas.openxmlformats.org/drawingml/2006/table">
            <a:tbl>
              <a:tblPr firstRow="1" firstCol="1" bandRow="1"/>
              <a:tblGrid>
                <a:gridCol w="4539672">
                  <a:extLst>
                    <a:ext uri="{9D8B030D-6E8A-4147-A177-3AD203B41FA5}">
                      <a16:colId xmlns:a16="http://schemas.microsoft.com/office/drawing/2014/main" val="3957223742"/>
                    </a:ext>
                  </a:extLst>
                </a:gridCol>
                <a:gridCol w="4539672">
                  <a:extLst>
                    <a:ext uri="{9D8B030D-6E8A-4147-A177-3AD203B41FA5}">
                      <a16:colId xmlns:a16="http://schemas.microsoft.com/office/drawing/2014/main" val="2525644955"/>
                    </a:ext>
                  </a:extLst>
                </a:gridCol>
              </a:tblGrid>
              <a:tr h="2374983">
                <a:tc>
                  <a:txBody>
                    <a:bodyPr/>
                    <a:lstStyle/>
                    <a:p>
                      <a:pPr marL="13970" indent="-13970" algn="just">
                        <a:lnSpc>
                          <a:spcPts val="144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 The Church pursues this aim with the certainty that in every culture, there are multiple areas of ethical agreement that express a common moral wisdom</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and form the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objective order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upon which the dignity of the person is founded.  From the solid and indispensable basis of such an order arise the clear and common principles that establish the fundamental rights and duties of the human person without which the control and abuse of the most powerful would come to dominate the entire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human scene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This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ethical order</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rooted in the wisdom of God the Creator, is therefore the indispensable foundation for building a worthy community of persons, regulated by truly just laws.  This is</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all the more evident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where human beings, despite striving wholeheartedly for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good and the true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often succumb to vested interests, tyrannies, and iniquitous practices that cause grave suffering for all humanity, and especially for the weak and </a:t>
                      </a:r>
                      <a:r>
                        <a:rPr lang="en-US" sz="1200" kern="100" dirty="0" err="1">
                          <a:effectLst/>
                          <a:latin typeface="游明朝" panose="02020400000000000000" pitchFamily="18" charset="-128"/>
                          <a:ea typeface="游明朝" panose="02020400000000000000" pitchFamily="18" charset="-128"/>
                          <a:cs typeface="Times New Roman" panose="02020603050405020304" pitchFamily="18" charset="0"/>
                        </a:rPr>
                        <a:t>defenceless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970" indent="-13970" algn="just">
                        <a:lnSpc>
                          <a:spcPts val="144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970" indent="-13970" algn="just">
                        <a:lnSpc>
                          <a:spcPts val="144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Caritas in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veritate</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(29 June 2009), 59: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101 (2009), 694.</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0353" marR="50353" marT="39630" marB="396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635" algn="just">
                        <a:lnSpc>
                          <a:spcPts val="144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3</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．この目標を、</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は確信を持って目指します。即ち、全ての文化はそれぞれに複数の領域で倫理的合意を持っていて、それぞれに共通モラルの智慧</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を表し客観的秩序を形成しそれらの上に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person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（その文化におけるペルソナ）が依拠する尊厳を築いている、という確信を持ってこの目標を目指します。この様に整理された不可欠で確固たる思考基盤から、諸々の明確な共通原則が導かれ、</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の基本的な</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rights and duties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（形而上権利と形而下義務）が設定されます。もしこれらを欠けば、巨大権力の管理と濫用により、人間舞台の全ては支配されてしまうでしょう。ですから、この様な倫理節度</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創造主たる神の智慧に根ざした倫理節度は、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にふさわしい</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community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が構築され真に</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just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な</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laws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によって規制されるために不可欠な基礎を与えます。これがなお一層明らかなのは、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human beings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good and the true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に全身全霊から飢えているにもかかわらず、既得権益・専制政治・不当行為にしばしば屈し、全人類、特に無防備な弱者にとって深刻な困窮事態を招いてしまう場面です。</a:t>
                      </a:r>
                    </a:p>
                    <a:p>
                      <a:pPr marL="635" algn="just">
                        <a:lnSpc>
                          <a:spcPts val="144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44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[4]</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教皇ベネディクト16世回勅「真理に根ざした愛」</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59,106</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頁</a:t>
                      </a:r>
                    </a:p>
                  </a:txBody>
                  <a:tcPr marL="50353" marR="50353" marT="39630" marB="396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27568015"/>
                  </a:ext>
                </a:extLst>
              </a:tr>
              <a:tr h="1976355">
                <a:tc>
                  <a:txBody>
                    <a:bodyPr/>
                    <a:lstStyle/>
                    <a:p>
                      <a:pPr marL="1270" algn="just">
                        <a:lnSpc>
                          <a:spcPts val="144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 order to liberate every realm of human activity from the moral disorder that so often afflicts it, the Church recognizes among her primary duties the responsibility to call everyone, with humble certainty, to clear ethical principles.  The shared human reason, that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ineffaceably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characterizes every person, demands an enlightened discernment in this regard.  Moreover, human rationality searches, in truth and justice, for the solid foundation that sustains its operation and maintains its sense of direction.</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[5]</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44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44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John Paul II, Encyclical Letter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Fides et ratio</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(14 September 1998), 98: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91 (1999), 81.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訳者抽出箇所：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 order to fulfil its mission, moral theology must turn to a philosophical ethics which looks to the truth of the good, to an ethics which is neither subjectivist nor utilitarian.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p>
                  </a:txBody>
                  <a:tcPr marL="50353" marR="50353" marT="39630" marB="396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635" algn="just">
                        <a:lnSpc>
                          <a:spcPts val="144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頻繁に襲ってくるモラル秩序崩壊から人間活動の全領域を解放するために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は、自らに課せられた主要な形而下義務の中から、明確な倫理諸原則に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everyone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が立ち返るよう要請する応答責任を、謙虚な確信を持って認識します。この様な人間理性の共有は、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every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（全ペルソナ）に消去しがたく特徴づけられていますが、今一度この観点から光をあて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discernment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することが求められています。更に言えば、人間が真理と正義に関して持つ合理性は、その方向感覚を維持し運用を持続させるために強固な基盤を探し求めています。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44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algn="just">
                        <a:lnSpc>
                          <a:spcPts val="144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例えば</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ヨハネパウロ二世回勅「信仰と理性」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98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「使命完遂のためにモラル神学は、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の真理を扱う哲学的な倫理、ただし主観主義（</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subjectivist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：モラル判断は主観的であり、個人の感情や意見に依存する）でも効用主義（</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utilitarian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：功利主義）でもない倫理に、目をむける必要があります。」</a:t>
                      </a:r>
                    </a:p>
                  </a:txBody>
                  <a:tcPr marL="50353" marR="50353" marT="39630" marB="3963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704514816"/>
                  </a:ext>
                </a:extLst>
              </a:tr>
            </a:tbl>
          </a:graphicData>
        </a:graphic>
      </p:graphicFrame>
    </p:spTree>
    <p:extLst>
      <p:ext uri="{BB962C8B-B14F-4D97-AF65-F5344CB8AC3E}">
        <p14:creationId xmlns:p14="http://schemas.microsoft.com/office/powerpoint/2010/main" val="190231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1C5A5F-7D8D-2C34-F75C-ADCCB614CC36}"/>
              </a:ext>
            </a:extLst>
          </p:cNvPr>
          <p:cNvSpPr>
            <a:spLocks noGrp="1"/>
          </p:cNvSpPr>
          <p:nvPr>
            <p:ph type="title"/>
          </p:nvPr>
        </p:nvSpPr>
        <p:spPr>
          <a:xfrm>
            <a:off x="73891" y="0"/>
            <a:ext cx="9144000" cy="972079"/>
          </a:xfrm>
        </p:spPr>
        <p:txBody>
          <a:bodyPr>
            <a:noAutofit/>
          </a:bodyPr>
          <a:lstStyle/>
          <a:p>
            <a:pPr algn="ct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人間活動には、</a:t>
            </a: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liberty</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（形而下自由）、</a:t>
            </a: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truth</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justice</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（形而下正義）、</a:t>
            </a:r>
            <a:r>
              <a:rPr kumimoji="1" lang="en-US" altLang="ja-JP"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solidarity</a:t>
            </a:r>
            <a:r>
              <a:rPr kumimoji="1" lang="ja-JP" altLang="en-US" sz="20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を基本とする倫理諸原則の外側にありそれらとは無縁な活動だなどと、形而下法律において正当に主張できるものはあり得ない</a:t>
            </a:r>
            <a:endParaRPr kumimoji="1" lang="ja-JP" altLang="en-US" sz="5400" dirty="0"/>
          </a:p>
        </p:txBody>
      </p:sp>
      <p:sp>
        <p:nvSpPr>
          <p:cNvPr id="3" name="スライド番号プレースホルダー 2">
            <a:extLst>
              <a:ext uri="{FF2B5EF4-FFF2-40B4-BE49-F238E27FC236}">
                <a16:creationId xmlns:a16="http://schemas.microsoft.com/office/drawing/2014/main" id="{C0B7AC6C-6B4E-1C5D-4D7F-37368552088E}"/>
              </a:ext>
            </a:extLst>
          </p:cNvPr>
          <p:cNvSpPr>
            <a:spLocks noGrp="1"/>
          </p:cNvSpPr>
          <p:nvPr>
            <p:ph type="sldNum" sz="quarter" idx="12"/>
          </p:nvPr>
        </p:nvSpPr>
        <p:spPr/>
        <p:txBody>
          <a:bodyPr/>
          <a:lstStyle/>
          <a:p>
            <a:fld id="{D2CFAB68-B97E-44C6-B903-0A221F45C963}"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C0208889-F435-7655-25BD-14E3151B6410}"/>
              </a:ext>
            </a:extLst>
          </p:cNvPr>
          <p:cNvGraphicFramePr>
            <a:graphicFrameLocks noGrp="1"/>
          </p:cNvGraphicFramePr>
          <p:nvPr>
            <p:extLst>
              <p:ext uri="{D42A27DB-BD31-4B8C-83A1-F6EECF244321}">
                <p14:modId xmlns:p14="http://schemas.microsoft.com/office/powerpoint/2010/main" val="396301606"/>
              </p:ext>
            </p:extLst>
          </p:nvPr>
        </p:nvGraphicFramePr>
        <p:xfrm>
          <a:off x="0" y="904118"/>
          <a:ext cx="9144000" cy="5953882"/>
        </p:xfrm>
        <a:graphic>
          <a:graphicData uri="http://schemas.openxmlformats.org/drawingml/2006/table">
            <a:tbl>
              <a:tblPr firstRow="1" firstCol="1" bandRow="1"/>
              <a:tblGrid>
                <a:gridCol w="4572000">
                  <a:extLst>
                    <a:ext uri="{9D8B030D-6E8A-4147-A177-3AD203B41FA5}">
                      <a16:colId xmlns:a16="http://schemas.microsoft.com/office/drawing/2014/main" val="2081251560"/>
                    </a:ext>
                  </a:extLst>
                </a:gridCol>
                <a:gridCol w="4572000">
                  <a:extLst>
                    <a:ext uri="{9D8B030D-6E8A-4147-A177-3AD203B41FA5}">
                      <a16:colId xmlns:a16="http://schemas.microsoft.com/office/drawing/2014/main" val="85770735"/>
                    </a:ext>
                  </a:extLst>
                </a:gridCol>
              </a:tblGrid>
              <a:tr h="1823551">
                <a:tc>
                  <a:txBody>
                    <a:bodyPr/>
                    <a:lstStyle/>
                    <a:p>
                      <a:pPr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 Therefore, the proper orientation of reason can never be absent from any area of human activity.  It follows that there can be no area of human action that legitimately claims to be either outside of or impermeable to ethical principles based on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liberty</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truth, justice and solidarity.</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This is true for those areas in which the political and economic laws apply: “Today, with a view towards the common good, there is urgent need for politics and economics to enter into a frank dialogue in the service of life, especially human life.”</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[7]</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International Theological Commission,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In Search of a Universal Ethic: A New Look at the Natural Law</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87.</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[7]</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Francis, Encyclical Letter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Laudato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si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189: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107 (2015), 922.</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5966" marR="55966" marT="44047" marB="440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1270"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．ですから、理性を適切に方向付けることが、人間活動の全エリアにとって無くては成らない。つまり人間活動には、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liberty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（形而下自由）、</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truth</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justice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（形而下正義）、</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solidarity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を基本とする倫理諸原則の外側にありそれらとは無縁な活動だなどと、形而下法律において正当に主張できるものはあり得ないのです。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勿論これは、政治経済に関する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laws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が適用されるエリアにも当てはまります。即ち「今日、共通善に眼差しを向け、政治学と経済学が、いのち、とくに人間のいのちに資する率直な対話に参加することが緊急に必要なのです。」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270"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035" indent="-88900"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例えば、教皇庁国際神学委員会</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普遍的倫理の探求―自然法の新たな展望</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87</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035" indent="-88900"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フランシスコ教皇2015年回勅「ラウダート・シ」</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189</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5966" marR="55966" marT="44047" marB="440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53627870"/>
                  </a:ext>
                </a:extLst>
              </a:tr>
              <a:tr h="952972">
                <a:tc>
                  <a:txBody>
                    <a:bodyPr/>
                    <a:lstStyle/>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Every human activity, in fact, is called to bear fruit, to use generously and equitably the gifts that God provides to all, and to nourish with lively confidence the seeds of goodness implanted in the whole of creation as a promise of abundance.  The call to bear fruit is a continual invitation to human freedom, even if sin is always ready to undermine the original divine plan.</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5966" marR="55966" marT="44047" marB="440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1270" algn="just">
                        <a:lnSpc>
                          <a:spcPts val="1400"/>
                        </a:lnSpc>
                      </a:pP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全ての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human activity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（人間活動）は、実際に、神が全構成員に用意した賜物を惜しみなく衡平に使い、豊穣の約束である被造界全てに植えられた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goodness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の種子をいきいきとした自信をもって育み結実させることが、求められています。結実への召命は、人間が持つ形而上自由（</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）へと絶え間なく招く招待状です。たとえ</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sin</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（形而上罪）が、元々の神の計画を侵蝕しようと常に待ち構えているのだとしても。</a:t>
                      </a:r>
                    </a:p>
                  </a:txBody>
                  <a:tcPr marL="55966" marR="55966" marT="44047" marB="440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02930769"/>
                  </a:ext>
                </a:extLst>
              </a:tr>
              <a:tr h="1574814">
                <a:tc>
                  <a:txBody>
                    <a:bodyPr/>
                    <a:lstStyle/>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For this reason, God encounters man in Jesus Christ.  Drawing us into the marvelous event of his Resurrection, he “redeems not only the individual person, but also the social relations existing between human persons”</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and works for a new order of social relationships founded on the truth and love, and supplying yeast for the transformation of history.  In such a way, he anticipates in the course of time that Kingdom of Heaven which he has come to proclaim and inaugurate in his person.</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Id., Apostolic Exhortation </a:t>
                      </a:r>
                      <a:r>
                        <a:rPr lang="en-US" sz="12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Evangelii gaudium</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(24 November 2013), 178: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105 (2013), 1094.</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5966" marR="55966" marT="44047" marB="440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26670" indent="635" algn="just">
                        <a:lnSpc>
                          <a:spcPts val="14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この理由のもとに神はイエス・キリストを通して人間に出会い、イエスは復活の秘儀に私達を導き「個々の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（ペルソナ）だけでなく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 persons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間に形而下存在する社会的諸関係をも贖罪し」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、真実と愛に立脚した社会的諸関係という新秩序のためにはたらき、人類史変革のためのパン種を蒔きました。この様にイエスは、やがて訪れる神の国の先駆けであり、彼の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の内に神の国を開き告げ知らせに来たのです。</a:t>
                      </a:r>
                    </a:p>
                    <a:p>
                      <a:pPr marL="26670" indent="63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 indent="63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フランシスコ教皇</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年使徒的勧告「福音の喜び」</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178</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5966" marR="55966" marT="44047" marB="4404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35352608"/>
                  </a:ext>
                </a:extLst>
              </a:tr>
            </a:tbl>
          </a:graphicData>
        </a:graphic>
      </p:graphicFrame>
    </p:spTree>
    <p:extLst>
      <p:ext uri="{BB962C8B-B14F-4D97-AF65-F5344CB8AC3E}">
        <p14:creationId xmlns:p14="http://schemas.microsoft.com/office/powerpoint/2010/main" val="227041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1C4730-62B6-C870-DD0A-2E896787FA3D}"/>
              </a:ext>
            </a:extLst>
          </p:cNvPr>
          <p:cNvSpPr>
            <a:spLocks noGrp="1"/>
          </p:cNvSpPr>
          <p:nvPr>
            <p:ph type="title"/>
          </p:nvPr>
        </p:nvSpPr>
        <p:spPr>
          <a:xfrm>
            <a:off x="428545" y="512907"/>
            <a:ext cx="8324431" cy="613929"/>
          </a:xfrm>
        </p:spPr>
        <p:txBody>
          <a:bodyPr>
            <a:noAutofit/>
          </a:bodyPr>
          <a:lstStyle/>
          <a:p>
            <a:pPr algn="ctr">
              <a:lnSpc>
                <a:spcPct val="100000"/>
              </a:lnSpc>
            </a:pP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先の世界金融危機</a:t>
            </a:r>
            <a:r>
              <a:rPr lang="ja-JP" altLang="en-US"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当時の対応は、不適切な枠組みに捕らわれたまま近視眼的エゴイズムの高みに戻ろうとする</a:t>
            </a:r>
            <a:r>
              <a:rPr lang="ja-JP" altLang="ja-JP" sz="20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ものでした。</a:t>
            </a: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共通善を排除し、今日指摘されるような不平等を根絶するために富を創り広めるという</a:t>
            </a:r>
            <a:br>
              <a:rPr lang="en-US"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br>
            <a:r>
              <a:rPr lang="ja-JP" altLang="ja-JP" sz="2000" kern="100" dirty="0">
                <a:effectLst/>
                <a:latin typeface="游明朝" panose="02020400000000000000" pitchFamily="18" charset="-128"/>
                <a:ea typeface="游明朝" panose="02020400000000000000" pitchFamily="18" charset="-128"/>
                <a:cs typeface="Times New Roman" panose="02020603050405020304" pitchFamily="18" charset="0"/>
              </a:rPr>
              <a:t>重要課題を自分達の視界から排除するものでした。</a:t>
            </a:r>
            <a:b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br>
            <a:endParaRPr kumimoji="1" lang="ja-JP" altLang="en-US" sz="2000" dirty="0"/>
          </a:p>
        </p:txBody>
      </p:sp>
      <p:sp>
        <p:nvSpPr>
          <p:cNvPr id="3" name="スライド番号プレースホルダー 2">
            <a:extLst>
              <a:ext uri="{FF2B5EF4-FFF2-40B4-BE49-F238E27FC236}">
                <a16:creationId xmlns:a16="http://schemas.microsoft.com/office/drawing/2014/main" id="{BA641A7E-3DFD-F1AB-33A0-571908F097FB}"/>
              </a:ext>
            </a:extLst>
          </p:cNvPr>
          <p:cNvSpPr>
            <a:spLocks noGrp="1"/>
          </p:cNvSpPr>
          <p:nvPr>
            <p:ph type="sldNum" sz="quarter" idx="12"/>
          </p:nvPr>
        </p:nvSpPr>
        <p:spPr/>
        <p:txBody>
          <a:bodyPr/>
          <a:lstStyle/>
          <a:p>
            <a:fld id="{D2CFAB68-B97E-44C6-B903-0A221F45C963}"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4D406F66-05AB-375C-5489-540D376E5F3F}"/>
              </a:ext>
            </a:extLst>
          </p:cNvPr>
          <p:cNvGraphicFramePr>
            <a:graphicFrameLocks noGrp="1"/>
          </p:cNvGraphicFramePr>
          <p:nvPr>
            <p:extLst>
              <p:ext uri="{D42A27DB-BD31-4B8C-83A1-F6EECF244321}">
                <p14:modId xmlns:p14="http://schemas.microsoft.com/office/powerpoint/2010/main" val="136621456"/>
              </p:ext>
            </p:extLst>
          </p:nvPr>
        </p:nvGraphicFramePr>
        <p:xfrm>
          <a:off x="591127" y="1313792"/>
          <a:ext cx="7961746" cy="5544208"/>
        </p:xfrm>
        <a:graphic>
          <a:graphicData uri="http://schemas.openxmlformats.org/drawingml/2006/table">
            <a:tbl>
              <a:tblPr firstRow="1" firstCol="1" bandRow="1"/>
              <a:tblGrid>
                <a:gridCol w="3980873">
                  <a:extLst>
                    <a:ext uri="{9D8B030D-6E8A-4147-A177-3AD203B41FA5}">
                      <a16:colId xmlns:a16="http://schemas.microsoft.com/office/drawing/2014/main" val="2171508727"/>
                    </a:ext>
                  </a:extLst>
                </a:gridCol>
                <a:gridCol w="3980873">
                  <a:extLst>
                    <a:ext uri="{9D8B030D-6E8A-4147-A177-3AD203B41FA5}">
                      <a16:colId xmlns:a16="http://schemas.microsoft.com/office/drawing/2014/main" val="945727623"/>
                    </a:ext>
                  </a:extLst>
                </a:gridCol>
              </a:tblGrid>
              <a:tr h="1730519">
                <a:tc>
                  <a:txBody>
                    <a:bodyPr/>
                    <a:lstStyle/>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5. Although global economic well-being appears to have increased in the second half of the twentieth century with an unprecedented magnitude and speed, at the same time inequalities proliferate between various countries and within them.</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[9]</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Moreover, the number of people who live in  conditions of extreme poverty continues to be enormous.</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[9]</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Pontifical Council for Justice and Peace, </a:t>
                      </a:r>
                      <a:r>
                        <a:rPr lang="en-US" sz="12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Towards Reforming the International Financial and Monetary Systems in the Context of Global Public Authority</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1: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L’Osservatore Romano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(24-25 October 2011), 6.</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26670" indent="-635"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世紀後半、かつてない速度と規模で、</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global economy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としての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は拡大したように見えますが、それは同時に様々な不平等が諸国間・諸国内に拡散した時期でもありました。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　そして更に今も、極貧状態で生活する</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の数が依然として膨大になり続けています。</a:t>
                      </a:r>
                    </a:p>
                    <a:p>
                      <a:pPr marL="26670" indent="-635"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marL="26670" indent="-635"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ベネディクト</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世（教皇在位</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2005</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2013</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年）が世界金融危機（</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2008</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年）後に発した意向を受けて</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2011</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月発行された「国際金融貨幣システムの改革に向けて</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 global public authority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の文脈で」第</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章</a:t>
                      </a: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592223790"/>
                  </a:ext>
                </a:extLst>
              </a:tr>
              <a:tr h="2620819">
                <a:tc>
                  <a:txBody>
                    <a:bodyPr/>
                    <a:lstStyle/>
                    <a:p>
                      <a:pPr marL="1270"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recent financial crisis might have provided the occasion to develop a new economy, more attentive to ethical principles, and a new regulation of financial activities that would neutralize predatory and speculative tendencies and acknowledge the value of the actual economy.  Although there have been many positive efforts at various levels which should be recognized and appreciated</a:t>
                      </a:r>
                      <a:r>
                        <a:rPr lang="en-US" sz="12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there does not seem to be any inclination to rethink the obsolete criteria that continue to govern the world.</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On the contrary, the response seems at times like a return to the heights of myopic egoism, limited by an inadequate framework that, excluding the common good, also excludes from its horizons the concern to create and spread wealth, and to eliminate the inequality so pronounced today.</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Cf. Francis, Encyclical Letter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Laudato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si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189: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107 (2015), 922.</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4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先の世界金融危機においては、</a:t>
                      </a:r>
                      <a:r>
                        <a:rPr lang="ja-JP"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新たな経済を模索する機会が整ったかにみえました。</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倫理諸原則にもっと注意を払い、獰猛な投機性を中和できる新たな規制を金融活動にかけ、本当の経済価値を評価できる、新たな経済を模索する機会が整ったかにみえました。確かに様々なレヴェルで多くの有意義な努力が為されたことは認識され評価されなければなりませんが、時代遅れの判断基準が依然としてこの形而下界を統治し続けることを見直す意向は全くない有様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全く逆に、不適切な枠組みに捕らわれたまま近視眼的エゴイズムの高みに戻ろうとする</a:t>
                      </a:r>
                      <a:r>
                        <a:rPr lang="ja-JP"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ケースが少なくありません。</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共通善を排除し、今日指摘されるような不平等を根絶するために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wealth</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（訳補：古英語では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と同義）を創り広めるという重要課題を自分達の視界から排除するものでした。</a:t>
                      </a:r>
                    </a:p>
                    <a:p>
                      <a:pPr indent="-63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フランシスコ教皇2015年回勅「ラウダート・シ」</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189</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6772" marR="66772" marT="52552" marB="5255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40380209"/>
                  </a:ext>
                </a:extLst>
              </a:tr>
            </a:tbl>
          </a:graphicData>
        </a:graphic>
      </p:graphicFrame>
    </p:spTree>
    <p:extLst>
      <p:ext uri="{BB962C8B-B14F-4D97-AF65-F5344CB8AC3E}">
        <p14:creationId xmlns:p14="http://schemas.microsoft.com/office/powerpoint/2010/main" val="16427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A6AEB0-7477-8A9F-CAD0-ECF2DF8482AB}"/>
              </a:ext>
            </a:extLst>
          </p:cNvPr>
          <p:cNvSpPr>
            <a:spLocks noGrp="1"/>
          </p:cNvSpPr>
          <p:nvPr>
            <p:ph type="title"/>
          </p:nvPr>
        </p:nvSpPr>
        <p:spPr>
          <a:xfrm>
            <a:off x="138546" y="0"/>
            <a:ext cx="8866908" cy="830628"/>
          </a:xfrm>
        </p:spPr>
        <p:txBody>
          <a:bodyPr>
            <a:noAutofit/>
          </a:bodyPr>
          <a:lstStyle/>
          <a:p>
            <a:pPr algn="ct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今、人間本来の在り方の回復に着手すべきです。精神と心の視野を拡げ、誠意を持って</a:t>
            </a:r>
            <a:br>
              <a:rPr kumimoji="1" lang="en-US" altLang="ja-JP" sz="16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en-US" altLang="ja-JP" sz="16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the true and the good</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の急務を認識すべきです。もしこれらが為されなければ、如何なる</a:t>
            </a:r>
            <a:b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社会・政治・経済システムも、破綻、失敗、そして長期的には崩壊を避けることは出来ません。</a:t>
            </a:r>
            <a:endParaRPr kumimoji="1" lang="ja-JP" altLang="en-US" sz="3200" dirty="0"/>
          </a:p>
        </p:txBody>
      </p:sp>
      <p:sp>
        <p:nvSpPr>
          <p:cNvPr id="3" name="スライド番号プレースホルダー 2">
            <a:extLst>
              <a:ext uri="{FF2B5EF4-FFF2-40B4-BE49-F238E27FC236}">
                <a16:creationId xmlns:a16="http://schemas.microsoft.com/office/drawing/2014/main" id="{4AE9D03A-4031-42B0-222B-7DC984374ECE}"/>
              </a:ext>
            </a:extLst>
          </p:cNvPr>
          <p:cNvSpPr>
            <a:spLocks noGrp="1"/>
          </p:cNvSpPr>
          <p:nvPr>
            <p:ph type="sldNum" sz="quarter" idx="12"/>
          </p:nvPr>
        </p:nvSpPr>
        <p:spPr/>
        <p:txBody>
          <a:bodyPr/>
          <a:lstStyle/>
          <a:p>
            <a:fld id="{D2CFAB68-B97E-44C6-B903-0A221F45C963}" type="slidenum">
              <a:rPr kumimoji="1" lang="ja-JP" altLang="en-US" smtClean="0"/>
              <a:t>6</a:t>
            </a:fld>
            <a:endParaRPr kumimoji="1" lang="ja-JP" altLang="en-US"/>
          </a:p>
        </p:txBody>
      </p:sp>
      <p:graphicFrame>
        <p:nvGraphicFramePr>
          <p:cNvPr id="4" name="表 3">
            <a:extLst>
              <a:ext uri="{FF2B5EF4-FFF2-40B4-BE49-F238E27FC236}">
                <a16:creationId xmlns:a16="http://schemas.microsoft.com/office/drawing/2014/main" id="{1EFA7C19-F80C-D6EF-853F-1E86EA5A2200}"/>
              </a:ext>
            </a:extLst>
          </p:cNvPr>
          <p:cNvGraphicFramePr>
            <a:graphicFrameLocks noGrp="1"/>
          </p:cNvGraphicFramePr>
          <p:nvPr>
            <p:extLst>
              <p:ext uri="{D42A27DB-BD31-4B8C-83A1-F6EECF244321}">
                <p14:modId xmlns:p14="http://schemas.microsoft.com/office/powerpoint/2010/main" val="2353136614"/>
              </p:ext>
            </p:extLst>
          </p:nvPr>
        </p:nvGraphicFramePr>
        <p:xfrm>
          <a:off x="0" y="759873"/>
          <a:ext cx="9144000" cy="6092768"/>
        </p:xfrm>
        <a:graphic>
          <a:graphicData uri="http://schemas.openxmlformats.org/drawingml/2006/table">
            <a:tbl>
              <a:tblPr firstRow="1" firstCol="1" bandRow="1"/>
              <a:tblGrid>
                <a:gridCol w="4572000">
                  <a:extLst>
                    <a:ext uri="{9D8B030D-6E8A-4147-A177-3AD203B41FA5}">
                      <a16:colId xmlns:a16="http://schemas.microsoft.com/office/drawing/2014/main" val="2894905651"/>
                    </a:ext>
                  </a:extLst>
                </a:gridCol>
                <a:gridCol w="4572000">
                  <a:extLst>
                    <a:ext uri="{9D8B030D-6E8A-4147-A177-3AD203B41FA5}">
                      <a16:colId xmlns:a16="http://schemas.microsoft.com/office/drawing/2014/main" val="4286226347"/>
                    </a:ext>
                  </a:extLst>
                </a:gridCol>
              </a:tblGrid>
              <a:tr h="1859782">
                <a:tc>
                  <a:txBody>
                    <a:bodyPr/>
                    <a:lstStyle/>
                    <a:p>
                      <a:pPr marL="1270"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 At stake is the authentic well-being of a majority of the men and women of our planet who are at risk of being “excluded and marginalized”</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[11]</a:t>
                      </a:r>
                      <a:r>
                        <a:rPr lang="en-US" sz="11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from development and true well-being while a minority, indifferent to the condition of the majority, exploits and reserves for itself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substantial resources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and wealth.  Therefore, it is time to initiate the recovery of what is authentically human, to expand the horizons of minds and hearts, to recognize faithfully the exigencies of the true and the good without which no social, political and economic system could avoid bankruptcy, failure, and, in the long term, collapse.  Selfishness, in the end, does not pay while it makes everyone pay a high price; hence, if we want the real well-being of humanity, </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11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Money must serve, not rule!</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hlinkClick r:id="rId3">
                            <a:extLst>
                              <a:ext uri="{A12FA001-AC4F-418D-AE19-62706E023703}">
                                <ahyp:hlinkClr xmlns:ahyp="http://schemas.microsoft.com/office/drawing/2018/hyperlinkcolor" val="tx"/>
                              </a:ext>
                            </a:extLst>
                          </a:hlinkClick>
                        </a:rPr>
                        <a:t>[</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extLst>
                              <a:ext uri="{A12FA001-AC4F-418D-AE19-62706E023703}">
                                <ahyp:hlinkClr xmlns:ahyp="http://schemas.microsoft.com/office/drawing/2018/hyperlinkcolor" val="tx"/>
                              </a:ext>
                            </a:extLst>
                          </a:hlinkClick>
                        </a:rPr>
                        <a:t>12]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3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[11]</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Id., Apostolic Exhortation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Evangelii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gaudium</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53: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105 (2013), 1042.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3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[12]</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Ibid</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58</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105 (2013), 1044.</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7383" marR="47383" marT="37292" marB="372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．少数富裕者達が、多数困窮者達の状況に無関心なまま、自分達の為に、多額の資金と富を保持し不当に使い続ける一方で、犠牲にされているのは、発展と真の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から「排除され辺境に置かれた」</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[11]</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多数困窮者達、即ち私達の惑星に住み、いのちの危険にさらされている男女多数困窮者達です。従って今、人間本来の在り方の回復に着手すべきです。精神と心の視野を拡げ、誠意を持って</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 true and the good</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の急務を認識すべきです。もしこれらが為されなければ、如何なる社会・政治・経済システムも、破綻、失敗、そして長期的には崩壊を避けることは出来ません。利己主義は、それが</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everyone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に高額対価の支払いを強制している間は、結局は割に合いません。ですから、私達が人類の本当の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を望むのであれば、</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Money must serve, not rule!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”[12]</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なのです。</a:t>
                      </a:r>
                    </a:p>
                    <a:p>
                      <a:pPr indent="-635"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[11]</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フランシスコ教皇</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2013</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年使徒的勧告『福音の喜び』</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53</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[12]</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同上</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58</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83" marR="47383" marT="37292" marB="372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96222538"/>
                  </a:ext>
                </a:extLst>
              </a:tr>
              <a:tr h="2491555">
                <a:tc>
                  <a:txBody>
                    <a:bodyPr/>
                    <a:lstStyle/>
                    <a:p>
                      <a:pPr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For this reason, the competent and responsible agents have the duty to develop new forms of economy and of finance, with rules and regulations directed towards the enlargement of the common good and respect for human dignity along the lines indicated by the social teachings of the Church.  With this document, the Congregation for the Doctrine of the Faith, whose competence extends to moral questions, in collaboration with the Dicastery for Promoting Integral Human Development, offers some fundamental considerations and clarifications in support of such development and in defense of human dignity.</a:t>
                      </a: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[13]</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It is especially necessary to provide an ethical reflection on certain aspects of financial transactions which, when operating without the necessary anthropological and moral foundations, have not only produced manifest abuses and injustice, but also demonstrated a capacity to create systemic and worldwide economic crisis.  This discernment is offered to all men and women of good will.</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1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[13]</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Cf. Second Vatican Ecumenical Council, Declaration on Religious Freedom </a:t>
                      </a:r>
                      <a:r>
                        <a:rPr lang="en-US" sz="11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Dignitatis humanae</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14.</a:t>
                      </a:r>
                      <a:endParaRPr lang="ja-JP" sz="11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7383" marR="47383" marT="37292" marB="372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3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こうした理由から、新たな形態の経済と金融を</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社会展開する形而下義務（</a:t>
                      </a:r>
                      <a:r>
                        <a:rPr lang="en-US"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duty</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が、互保全の適任能力をもった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agents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（形而下代行者達）</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に課せられます。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Church</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の社会教説が示す意向に沿った、つまり、人間の尊厳を尊重しつつ共通善の拡張を図る規則と規制を備えた、新たな形態の経済金融を社会展開する形而下義務（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duty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agents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（形而下代行者達）は持ちます。本論考では、人間の尊厳を擁護し共通善展開を支持する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上で、根本となる様々な約因と解明できた幾つかの事柄とを、モラル問題を扱う適任能力を持つ教理省が、高次統合人類発展市民評議会との協業の下に、提示します。特に必要なのは、金融取引の或る面について倫理的省察を加えることです。金融取引は、必要な人類学とモラルに関する基盤が無い中で行われたために、明らかな権利濫用と不正義をもたらしただけでなく、形而下界全体にシステム起因の経済危機をもたら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capacity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を持つことも具体的に証明されました。この様な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discernment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 will</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を持つ全ての人達に提示します。</a:t>
                      </a:r>
                    </a:p>
                    <a:p>
                      <a:pPr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トマス・アクィナスは</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神学大全の中</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で「イエス・キリストは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principal agent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」と述べている。この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the principal agent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を訳者は「形而上元意の形而下代行者」と訳す。</a:t>
                      </a:r>
                    </a:p>
                    <a:p>
                      <a:pPr algn="just">
                        <a:lnSpc>
                          <a:spcPts val="13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2"/>
                        </a:rPr>
                        <a:t>第二バチカン公会議公文書改定公式訳</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480</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頁、人間の尊厳、信教の自由に関する宣言、</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項「教会の使命」</a:t>
                      </a:r>
                    </a:p>
                  </a:txBody>
                  <a:tcPr marL="47383" marR="47383" marT="37292" marB="3729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569437458"/>
                  </a:ext>
                </a:extLst>
              </a:tr>
            </a:tbl>
          </a:graphicData>
        </a:graphic>
      </p:graphicFrame>
    </p:spTree>
    <p:extLst>
      <p:ext uri="{BB962C8B-B14F-4D97-AF65-F5344CB8AC3E}">
        <p14:creationId xmlns:p14="http://schemas.microsoft.com/office/powerpoint/2010/main" val="2155746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624B77-7F71-7F47-A829-BA98E2C6D233}"/>
              </a:ext>
            </a:extLst>
          </p:cNvPr>
          <p:cNvSpPr>
            <a:spLocks noGrp="1"/>
          </p:cNvSpPr>
          <p:nvPr>
            <p:ph type="title"/>
          </p:nvPr>
        </p:nvSpPr>
        <p:spPr>
          <a:xfrm>
            <a:off x="549563" y="0"/>
            <a:ext cx="7813963" cy="586219"/>
          </a:xfrm>
        </p:spPr>
        <p:txBody>
          <a:bodyPr>
            <a:normAutofit/>
          </a:bodyPr>
          <a:lstStyle/>
          <a:p>
            <a:pPr algn="ct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本論考は、あらゆる</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moment [</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訳註</a:t>
            </a:r>
            <a: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3]</a:t>
            </a: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に対し普遍的に有効な経済方程式は、</a:t>
            </a:r>
            <a:br>
              <a:rPr kumimoji="1" lang="en-US" altLang="ja-JP"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br>
            <a:r>
              <a:rPr kumimoji="1" lang="ja-JP" altLang="en-US" sz="18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形而下存在しないと認めています</a:t>
            </a:r>
            <a:r>
              <a:rPr kumimoji="1"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
        <p:nvSpPr>
          <p:cNvPr id="3" name="スライド番号プレースホルダー 2">
            <a:extLst>
              <a:ext uri="{FF2B5EF4-FFF2-40B4-BE49-F238E27FC236}">
                <a16:creationId xmlns:a16="http://schemas.microsoft.com/office/drawing/2014/main" id="{E155638E-255C-AA2E-E666-9062CF73222E}"/>
              </a:ext>
            </a:extLst>
          </p:cNvPr>
          <p:cNvSpPr>
            <a:spLocks noGrp="1"/>
          </p:cNvSpPr>
          <p:nvPr>
            <p:ph type="sldNum" sz="quarter" idx="12"/>
          </p:nvPr>
        </p:nvSpPr>
        <p:spPr/>
        <p:txBody>
          <a:bodyPr/>
          <a:lstStyle/>
          <a:p>
            <a:fld id="{D2CFAB68-B97E-44C6-B903-0A221F45C963}" type="slidenum">
              <a:rPr kumimoji="1" lang="ja-JP" altLang="en-US" smtClean="0"/>
              <a:t>7</a:t>
            </a:fld>
            <a:endParaRPr kumimoji="1" lang="ja-JP" altLang="en-US"/>
          </a:p>
        </p:txBody>
      </p:sp>
      <p:graphicFrame>
        <p:nvGraphicFramePr>
          <p:cNvPr id="5" name="表 4">
            <a:extLst>
              <a:ext uri="{FF2B5EF4-FFF2-40B4-BE49-F238E27FC236}">
                <a16:creationId xmlns:a16="http://schemas.microsoft.com/office/drawing/2014/main" id="{0C77BAF4-8433-5F6C-00F1-3C7BF2E32E16}"/>
              </a:ext>
            </a:extLst>
          </p:cNvPr>
          <p:cNvGraphicFramePr>
            <a:graphicFrameLocks noGrp="1"/>
          </p:cNvGraphicFramePr>
          <p:nvPr>
            <p:extLst>
              <p:ext uri="{D42A27DB-BD31-4B8C-83A1-F6EECF244321}">
                <p14:modId xmlns:p14="http://schemas.microsoft.com/office/powerpoint/2010/main" val="3231024900"/>
              </p:ext>
            </p:extLst>
          </p:nvPr>
        </p:nvGraphicFramePr>
        <p:xfrm>
          <a:off x="0" y="586219"/>
          <a:ext cx="9144000" cy="6259011"/>
        </p:xfrm>
        <a:graphic>
          <a:graphicData uri="http://schemas.openxmlformats.org/drawingml/2006/table">
            <a:tbl>
              <a:tblPr firstRow="1" firstCol="1" bandRow="1"/>
              <a:tblGrid>
                <a:gridCol w="3611418">
                  <a:extLst>
                    <a:ext uri="{9D8B030D-6E8A-4147-A177-3AD203B41FA5}">
                      <a16:colId xmlns:a16="http://schemas.microsoft.com/office/drawing/2014/main" val="4016875831"/>
                    </a:ext>
                  </a:extLst>
                </a:gridCol>
                <a:gridCol w="5532582">
                  <a:extLst>
                    <a:ext uri="{9D8B030D-6E8A-4147-A177-3AD203B41FA5}">
                      <a16:colId xmlns:a16="http://schemas.microsoft.com/office/drawing/2014/main" val="877925984"/>
                    </a:ext>
                  </a:extLst>
                </a:gridCol>
              </a:tblGrid>
              <a:tr h="1726804">
                <a:tc>
                  <a:txBody>
                    <a:bodyPr/>
                    <a:lstStyle/>
                    <a:p>
                      <a:pPr algn="just">
                        <a:lnSpc>
                          <a:spcPts val="1400"/>
                        </a:lnSpc>
                      </a:pPr>
                      <a:r>
                        <a:rPr lang="en-US" sz="1100" b="1" i="1" kern="100" dirty="0">
                          <a:effectLst/>
                          <a:latin typeface="游明朝" panose="02020400000000000000" pitchFamily="18" charset="-128"/>
                          <a:ea typeface="游明朝" panose="02020400000000000000" pitchFamily="18" charset="-128"/>
                          <a:cs typeface="Times New Roman" panose="02020603050405020304" pitchFamily="18" charset="0"/>
                        </a:rPr>
                        <a:t>II. Fundamental Considerations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100" b="1" i="1"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 Some basic considerations are evident to all who seek to understand the historical situation in which we are now living.  It is beyond the scope of this document to discuss the legitimate disagreements among their diverse theories and schools of thought (apart from the desire to contribute towards dialogue among them).  Furthermore this document acknowledges that there do not exist universally valid economic formulas for every moment. Nevertheless, this document intends to offer an interpretation of the situation in which we find ourselves.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400"/>
                        </a:lnSpc>
                      </a:pPr>
                      <a:r>
                        <a:rPr lang="en-US" sz="1200" b="1" kern="100" dirty="0">
                          <a:effectLst/>
                          <a:latin typeface="游明朝" panose="02020400000000000000" pitchFamily="18" charset="-128"/>
                          <a:ea typeface="游明朝" panose="02020400000000000000" pitchFamily="18" charset="-128"/>
                          <a:cs typeface="Times New Roman" panose="02020603050405020304" pitchFamily="18" charset="0"/>
                        </a:rPr>
                        <a:t>II.</a:t>
                      </a:r>
                      <a:r>
                        <a:rPr lang="ja-JP" sz="1200" b="1" kern="100" dirty="0">
                          <a:effectLst/>
                          <a:latin typeface="游明朝" panose="02020400000000000000" pitchFamily="18" charset="-128"/>
                          <a:ea typeface="游明朝" panose="02020400000000000000" pitchFamily="18" charset="-128"/>
                          <a:cs typeface="Times New Roman" panose="02020603050405020304" pitchFamily="18" charset="0"/>
                        </a:rPr>
                        <a:t>　根本となる様々な約因</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基本となる幾つかの約因は、今私達が渦中にいる歴史的困難状況を理解しようと努めるならば、誰の目にも明かでしょう。確かに、その多様な理論や思想学派の間には、形而下的に正当な意見の相違があります。しかしこれらの相違について議論することは本論考の趣旨を超えています。（理論間・学派間の対話に貢献したい願望は別として。） 更に言えば本論考は、あらゆる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moment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対し普遍的に有効な経済方程式は、形而下存在しないと認めています。それでもなお、本論考の目的は、私達がその中に居ると感じている困難状況について、一つの通訳解釈を提示しようとすることにあります。</a:t>
                      </a:r>
                    </a:p>
                    <a:p>
                      <a:pPr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哲学用語。契機と訳されることが多い。或るものを動かし決定する根拠や原因、ここでは約因と同義。</a:t>
                      </a: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898732375"/>
                  </a:ext>
                </a:extLst>
              </a:tr>
              <a:tr h="1312267">
                <a:tc>
                  <a:txBody>
                    <a:bodyPr/>
                    <a:lstStyle/>
                    <a:p>
                      <a:pPr algn="just">
                        <a:lnSpc>
                          <a:spcPts val="14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8. Every human reality and activity is something positive, if it is lived within the horizon of an adequate ethics that respects human dignity and is directed to the common good.  This is valid for all institutions, for it is within them that human social life is born, and thus it is also true for markets at every level, including financial markets.</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どの様な</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human reality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も</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human activity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も、人間の尊厳を尊重しつつ共通善に向かうよう適切な倫理展望のもとに営まれるならば、</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positive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な何かなのです。このことは、制度的組織体全てに、また、人間の社会生活をその内部に生み出す有機的組織体全てに有効に当てはまります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訳註４</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。同様に、全レヴェルの市場にも更に金融市場にさえ有効に当てはまります。</a:t>
                      </a:r>
                    </a:p>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4]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キリスト教社会思想では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institutions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organizations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を、制度的組織と有機的組織、ドイツ語で言えば</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Gesellschaft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Gemeinschaft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として使い分ける。先行詞</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all organizations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を含む関係副詞</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where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が、省略されているとして訳出した。</a:t>
                      </a: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412652241"/>
                  </a:ext>
                </a:extLst>
              </a:tr>
              <a:tr h="1312267">
                <a:tc>
                  <a:txBody>
                    <a:bodyPr/>
                    <a:lstStyle/>
                    <a:p>
                      <a:pPr algn="just">
                        <a:lnSpc>
                          <a:spcPts val="14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It must be noted that the systems that give life to the markets—before deploying the anonymous dynamics made possible by ever more sophisticated technologies—are in fact founded on relationships that involve the freedom of individual human beings.  It is evident therefore that the economy, like every other sphere of human action, “needs ethics in order to function correctly — not any ethics whatsoever, but an ethics which is people-</a:t>
                      </a:r>
                      <a:r>
                        <a:rPr lang="en-US" sz="1100" kern="100" dirty="0" err="1">
                          <a:effectLst/>
                          <a:latin typeface="游明朝" panose="02020400000000000000" pitchFamily="18" charset="-128"/>
                          <a:ea typeface="游明朝" panose="02020400000000000000" pitchFamily="18" charset="-128"/>
                          <a:cs typeface="Times New Roman" panose="02020603050405020304" pitchFamily="18" charset="0"/>
                        </a:rPr>
                        <a:t>centred</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[14]</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4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[14]</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Benedict XVI, Encyclical Letter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Caritas in </a:t>
                      </a:r>
                      <a:r>
                        <a:rPr lang="en-US" sz="11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veritate</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(29 June 2009), 45: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101 (2009), 681.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marL="635" indent="-3175" algn="just">
                        <a:lnSpc>
                          <a:spcPts val="1400"/>
                        </a:lnSpc>
                      </a:pP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ただ注意すべきは、この様に市場に生命を吹き込むことができる経済システムとは ― より洗練された何らかのテクノロジーによって可能となる諸々の匿名動力学が配置されるずっと以前に ―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individual human beings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が持つ</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freedom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（形而上自由）に関連する様々な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relationships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に基づいているという事実です。従って明らかに経済も他の全ての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human action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領域同様に、「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correctly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に作動するための倫理、即ち何であれ倫理ならば結構ではなく、無冠詞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を中心に据えた</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ethics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を必要とします。」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317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635" indent="-317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形而下でも形而上でも</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rightly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a:t>
                      </a:r>
                    </a:p>
                    <a:p>
                      <a:pPr marL="635" indent="-3175" algn="just">
                        <a:lnSpc>
                          <a:spcPts val="1400"/>
                        </a:lnSpc>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29</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69026071"/>
                  </a:ext>
                </a:extLst>
              </a:tr>
            </a:tbl>
          </a:graphicData>
        </a:graphic>
      </p:graphicFrame>
    </p:spTree>
    <p:extLst>
      <p:ext uri="{BB962C8B-B14F-4D97-AF65-F5344CB8AC3E}">
        <p14:creationId xmlns:p14="http://schemas.microsoft.com/office/powerpoint/2010/main" val="3037429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30DD5A-5B82-8578-97D1-3B96255A239B}"/>
              </a:ext>
            </a:extLst>
          </p:cNvPr>
          <p:cNvSpPr>
            <a:spLocks noGrp="1"/>
          </p:cNvSpPr>
          <p:nvPr>
            <p:ph type="title"/>
          </p:nvPr>
        </p:nvSpPr>
        <p:spPr>
          <a:xfrm>
            <a:off x="754206" y="86810"/>
            <a:ext cx="7361094" cy="206998"/>
          </a:xfrm>
        </p:spPr>
        <p:txBody>
          <a:bodyPr>
            <a:normAutofit fontScale="90000"/>
          </a:bodyPr>
          <a:lstStyle/>
          <a:p>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今の時代を生きる私達は、それぞれの人間ペルソナの限られた</a:t>
            </a:r>
            <a:r>
              <a:rPr kumimoji="1" lang="en-US" altLang="ja-JP"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vision</a:t>
            </a:r>
            <a:r>
              <a:rPr kumimoji="1" lang="ja-JP" altLang="en-US" sz="16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しか示していません。</a:t>
            </a:r>
            <a:endParaRPr kumimoji="1" lang="ja-JP" altLang="en-US" sz="6000" dirty="0"/>
          </a:p>
        </p:txBody>
      </p:sp>
      <p:sp>
        <p:nvSpPr>
          <p:cNvPr id="3" name="スライド番号プレースホルダー 2">
            <a:extLst>
              <a:ext uri="{FF2B5EF4-FFF2-40B4-BE49-F238E27FC236}">
                <a16:creationId xmlns:a16="http://schemas.microsoft.com/office/drawing/2014/main" id="{918EBAD2-4870-3F5C-3BD7-EA21B822415E}"/>
              </a:ext>
            </a:extLst>
          </p:cNvPr>
          <p:cNvSpPr>
            <a:spLocks noGrp="1"/>
          </p:cNvSpPr>
          <p:nvPr>
            <p:ph type="sldNum" sz="quarter" idx="12"/>
          </p:nvPr>
        </p:nvSpPr>
        <p:spPr>
          <a:xfrm>
            <a:off x="7086600" y="6585238"/>
            <a:ext cx="2057400" cy="365125"/>
          </a:xfrm>
        </p:spPr>
        <p:txBody>
          <a:bodyPr/>
          <a:lstStyle/>
          <a:p>
            <a:fld id="{D2CFAB68-B97E-44C6-B903-0A221F45C963}" type="slidenum">
              <a:rPr kumimoji="1" lang="ja-JP" altLang="en-US" smtClean="0"/>
              <a:t>8</a:t>
            </a:fld>
            <a:endParaRPr kumimoji="1" lang="ja-JP" altLang="en-US" dirty="0"/>
          </a:p>
        </p:txBody>
      </p:sp>
      <p:graphicFrame>
        <p:nvGraphicFramePr>
          <p:cNvPr id="5" name="表 4">
            <a:extLst>
              <a:ext uri="{FF2B5EF4-FFF2-40B4-BE49-F238E27FC236}">
                <a16:creationId xmlns:a16="http://schemas.microsoft.com/office/drawing/2014/main" id="{2BD7E213-EEFF-E6AF-3D7B-347598ECF593}"/>
              </a:ext>
            </a:extLst>
          </p:cNvPr>
          <p:cNvGraphicFramePr>
            <a:graphicFrameLocks noGrp="1"/>
          </p:cNvGraphicFramePr>
          <p:nvPr>
            <p:extLst>
              <p:ext uri="{D42A27DB-BD31-4B8C-83A1-F6EECF244321}">
                <p14:modId xmlns:p14="http://schemas.microsoft.com/office/powerpoint/2010/main" val="2145657591"/>
              </p:ext>
            </p:extLst>
          </p:nvPr>
        </p:nvGraphicFramePr>
        <p:xfrm>
          <a:off x="0" y="382252"/>
          <a:ext cx="9144000" cy="6473992"/>
        </p:xfrm>
        <a:graphic>
          <a:graphicData uri="http://schemas.openxmlformats.org/drawingml/2006/table">
            <a:tbl>
              <a:tblPr firstRow="1" firstCol="1" bandRow="1"/>
              <a:tblGrid>
                <a:gridCol w="3768436">
                  <a:extLst>
                    <a:ext uri="{9D8B030D-6E8A-4147-A177-3AD203B41FA5}">
                      <a16:colId xmlns:a16="http://schemas.microsoft.com/office/drawing/2014/main" val="2194586894"/>
                    </a:ext>
                  </a:extLst>
                </a:gridCol>
                <a:gridCol w="5375564">
                  <a:extLst>
                    <a:ext uri="{9D8B030D-6E8A-4147-A177-3AD203B41FA5}">
                      <a16:colId xmlns:a16="http://schemas.microsoft.com/office/drawing/2014/main" val="2332626698"/>
                    </a:ext>
                  </a:extLst>
                </a:gridCol>
              </a:tblGrid>
              <a:tr h="848969">
                <a:tc>
                  <a:txBody>
                    <a:bodyPr/>
                    <a:lstStyle/>
                    <a:p>
                      <a:pPr algn="just">
                        <a:lnSpc>
                          <a:spcPts val="1200"/>
                        </a:lnSpc>
                      </a:pP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9. It is evident that without an appropriate vision of </a:t>
                      </a:r>
                      <a:r>
                        <a:rPr lang="en-US" sz="9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it is not possible to create an ethics, nor a practice, worthy of the dignity of the human person and the good that is truly common.  In fact, however neutral and detached from every basic concept one may claim to be, every human action, even in the economic sphere, implies some conception of the human person and of the world, which reveals its value through both the effects and the developments it produces.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200"/>
                        </a:lnSpc>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9. </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また、</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human person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（それぞれの人間ペルソナ）に基づく適切な</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vision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無くして、それぞれの人間ペルソナの尊厳に真に共通な</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the good</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に相応する一つの倫理を見いだし実践することは、明らかに不可能です。つまり、この様な基本概念全てから離脱し中立であると、</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（一つの霊的存在）がどんなに主張しても、実の所、経済領域も含め全ての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human action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は、この形而下界とそれぞれの人間ペルソナが持つ何らかの</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conception</a:t>
                      </a:r>
                      <a:r>
                        <a:rPr lang="ja-JP" sz="1100" kern="100">
                          <a:effectLst/>
                          <a:latin typeface="游明朝" panose="02020400000000000000" pitchFamily="18" charset="-128"/>
                          <a:ea typeface="游明朝" panose="02020400000000000000" pitchFamily="18" charset="-128"/>
                          <a:cs typeface="Times New Roman" panose="02020603050405020304" pitchFamily="18" charset="0"/>
                        </a:rPr>
                        <a:t>（元々の構想）と無縁ではありえず、この構想が生み出す効果とその社会展開による価値を、必ず顕わにしていきます。</a:t>
                      </a: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765947594"/>
                  </a:ext>
                </a:extLst>
              </a:tr>
              <a:tr h="1008212">
                <a:tc>
                  <a:txBody>
                    <a:bodyPr/>
                    <a:lstStyle/>
                    <a:p>
                      <a:pPr algn="just">
                        <a:lnSpc>
                          <a:spcPts val="1200"/>
                        </a:lnSpc>
                      </a:pP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In this sense, our contemporary age has shown itself to have a limited vision of the human person, as the person is understood individualistically and predominantly as a consumer, whose profit consists above all in the optimization of his or her monetary income.  The human person, however, actually possesses a uniquely relational nature and has a sense for the perennial search for gains and well-being that may be more comprehensive, and not reducible either to a logic of consumption or to the economic aspects of life.</a:t>
                      </a:r>
                      <a:r>
                        <a:rPr lang="en-US" sz="9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[15]</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[15]</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9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Ibid</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74: </a:t>
                      </a:r>
                      <a:r>
                        <a:rPr lang="en-US" sz="9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101 (2009), 705.</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317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こういった意味で、今の時代を生きる私達は、</a:t>
                      </a:r>
                      <a:r>
                        <a:rPr lang="ja-JP" sz="11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それぞれの人間ペルソナ</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の限られた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vision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しか示していません。即ちそれぞれのペルソナは、単なる消費者としての側面が支配的な個人主義者、つまり、その形而下益（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profit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）が何よりも自身の金銭的所得の最適化によって成立する、と解されています。しかしながら本当は、それぞれの人間ペルソナは、一人一人ユニークな関係性を構築する本質を有し、もっと広範囲な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well-being</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と達成成就を多年にわたり求める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 sense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を持っています。それは単なる消費理論にも、その限られた経済生活にも、要素還元されるものではありません。</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[15]</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317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317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[15]</a:t>
                      </a:r>
                      <a:r>
                        <a:rPr lang="ja-JP"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教皇ベネディクト</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76</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104663222"/>
                  </a:ext>
                </a:extLst>
              </a:tr>
              <a:tr h="1087834">
                <a:tc>
                  <a:txBody>
                    <a:bodyPr/>
                    <a:lstStyle/>
                    <a:p>
                      <a:pPr algn="just">
                        <a:lnSpc>
                          <a:spcPts val="1200"/>
                        </a:lnSpc>
                      </a:pP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The fundamentally relational nature of the human person</a:t>
                      </a:r>
                      <a:r>
                        <a:rPr lang="en-US" sz="9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[16]</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is characterized essentially by a rationality that resists a reductionist view of one’s basic needs.  In this regard, it is impossible to be silent in the face of today’s tendency to reify every exchange of “goods” as if it were no more than a mere exchange of “things.”</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[16]</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Cf. Francis, </a:t>
                      </a:r>
                      <a:r>
                        <a:rPr lang="en-US" sz="9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Address to the European Parliament</a:t>
                      </a:r>
                      <a:r>
                        <a:rPr lang="en-US" sz="900" i="1"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(25 November 2014), Strasbourg: </a:t>
                      </a:r>
                      <a:r>
                        <a:rPr lang="en-US" sz="900" i="1" kern="100">
                          <a:effectLst/>
                          <a:latin typeface="游明朝" panose="02020400000000000000" pitchFamily="18" charset="-128"/>
                          <a:ea typeface="游明朝" panose="02020400000000000000" pitchFamily="18" charset="-128"/>
                          <a:cs typeface="Times New Roman" panose="02020603050405020304" pitchFamily="18" charset="0"/>
                        </a:rPr>
                        <a:t>AAS</a:t>
                      </a:r>
                      <a:r>
                        <a:rPr lang="en-US" sz="900" kern="100">
                          <a:effectLst/>
                          <a:latin typeface="游明朝" panose="02020400000000000000" pitchFamily="18" charset="-128"/>
                          <a:ea typeface="游明朝" panose="02020400000000000000" pitchFamily="18" charset="-128"/>
                          <a:cs typeface="Times New Roman" panose="02020603050405020304" pitchFamily="18" charset="0"/>
                        </a:rPr>
                        <a:t> 106 (2014), 997-998.</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それぞれの人間ペルソナはその根本に、一人一人ユニークな関係性を構築する本質を有しています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。この本質の最深部は、基本必需を要素還元的に捉える見方に反抗するよう合理的に特徴づけられています。ですから、</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の交換取引全てが、あたかも</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”things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“の交換取引でしかないかのように、抽象概念を具象化する現代社会の傾向を前にして、沈黙を続けることは出来ないのです。</a:t>
                      </a:r>
                    </a:p>
                    <a:p>
                      <a:pPr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5400" indent="-25400" algn="just">
                        <a:lnSpc>
                          <a:spcPts val="1200"/>
                        </a:lnSpc>
                      </a:pP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[16]</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Cf. Francis, </a:t>
                      </a:r>
                      <a:r>
                        <a:rPr lang="en-US" sz="11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Address to the European Parliament</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 November 2014), Strasbourg: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 106 (2014), 997-998.</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5400" indent="-25400"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上掲文書には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regarding human beings not as absolutes, but as </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beings in relation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（人間の形而上存在を、絶対的存在としてではなく</a:t>
                      </a:r>
                      <a:r>
                        <a:rPr lang="ja-JP" sz="1100" i="1" kern="100" dirty="0">
                          <a:effectLst/>
                          <a:latin typeface="游明朝" panose="02020400000000000000" pitchFamily="18" charset="-128"/>
                          <a:ea typeface="游明朝" panose="02020400000000000000" pitchFamily="18" charset="-128"/>
                          <a:cs typeface="Times New Roman" panose="02020603050405020304" pitchFamily="18" charset="0"/>
                        </a:rPr>
                        <a:t>関係性の中の形而上存在</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として考える）とある。</a:t>
                      </a: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263328337"/>
                  </a:ext>
                </a:extLst>
              </a:tr>
              <a:tr h="1406322">
                <a:tc>
                  <a:txBody>
                    <a:bodyPr/>
                    <a:lstStyle/>
                    <a:p>
                      <a:pPr algn="just">
                        <a:lnSpc>
                          <a:spcPts val="1200"/>
                        </a:lnSpc>
                      </a:pP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In reality, it is evident that in the transmission of goods among persons there is always something more than mere material goods at play, given the fact that the material goods are often vehicles of immaterial goods whose concrete presence or absence decisively determines the quality of these very economic relationships (for example, trust, equity, and cooperation).  </a:t>
                      </a:r>
                      <a:r>
                        <a:rPr lang="en-US" sz="9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It is at this level that </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one can well understand that the logic of giving with nothing in return is not an alternative to, but rather is inseparable from and complementary to the exchange of equivalent goods.</a:t>
                      </a:r>
                      <a:r>
                        <a:rPr lang="en-US" sz="9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[17]</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1200"/>
                        </a:lnSpc>
                      </a:pPr>
                      <a:r>
                        <a:rPr lang="en-US" sz="9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[17]</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Cf. Benedict XVI, Encyclical Letter </a:t>
                      </a:r>
                      <a:r>
                        <a:rPr lang="en-US" sz="9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Caritas in </a:t>
                      </a:r>
                      <a:r>
                        <a:rPr lang="en-US" sz="9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veritate</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37: </a:t>
                      </a:r>
                      <a:r>
                        <a:rPr lang="en-US" sz="900" i="1" kern="100" dirty="0">
                          <a:effectLst/>
                          <a:latin typeface="游明朝" panose="02020400000000000000" pitchFamily="18" charset="-128"/>
                          <a:ea typeface="游明朝" panose="02020400000000000000" pitchFamily="18" charset="-128"/>
                          <a:cs typeface="Times New Roman" panose="02020603050405020304" pitchFamily="18" charset="0"/>
                        </a:rPr>
                        <a:t>AAS</a:t>
                      </a:r>
                      <a:r>
                        <a:rPr lang="en-US" sz="900" kern="100" dirty="0">
                          <a:effectLst/>
                          <a:latin typeface="游明朝" panose="02020400000000000000" pitchFamily="18" charset="-128"/>
                          <a:ea typeface="游明朝" panose="02020400000000000000" pitchFamily="18" charset="-128"/>
                          <a:cs typeface="Times New Roman" panose="02020603050405020304" pitchFamily="18" charset="0"/>
                        </a:rPr>
                        <a:t> 101 (2009), 672.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pP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無冠詞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において、ペルソナ間における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受け渡しには常に、単なる物質的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以上の何かが効果を顕（あらわ）します。このことは以下の事実により明らかです。即ち、物質的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は、多くの場合非物質的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の輸送手段であり、その非物質的</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を上手く運べたか否かが、（例えば、信頼、衡平性、協業性などの）経済的関係性そのものの質を決定的に決めるのです。この様な理解レヴェルに達して初めて、見返りを期待しない贈与こそが、等価</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goods</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交換取引の、代替行為ではなくむしろ不可分相補行為であるという理論</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が、良く理解されます。</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例えば、ベネディクト</a:t>
                      </a:r>
                      <a:r>
                        <a:rPr lang="en-US"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16</a:t>
                      </a:r>
                      <a:r>
                        <a:rPr lang="ja-JP" sz="11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世回勅「真理に根ざした愛」</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4765" indent="-26035" algn="just">
                        <a:lnSpc>
                          <a:spcPts val="1200"/>
                        </a:lnSpc>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7]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現在、多くの先進西洋社会がこの理解レヴェルに達している。</a:t>
                      </a:r>
                      <a:r>
                        <a:rPr lang="en-US" sz="11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拙ブログ</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で示した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OECD</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資料によれば、加盟</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37</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ヶ国中、</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ヶ国が贈与税・相続税の全廃を、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22</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ヶ国が実質的廃止を済ませている。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年時点、日韓仏白の４ヶ国のみが旧来程度の重い贈与税・相続税を存続させている。</a:t>
                      </a:r>
                    </a:p>
                  </a:txBody>
                  <a:tcPr marL="35830" marR="35830" marT="28199" marB="2819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64473571"/>
                  </a:ext>
                </a:extLst>
              </a:tr>
            </a:tbl>
          </a:graphicData>
        </a:graphic>
      </p:graphicFrame>
    </p:spTree>
    <p:extLst>
      <p:ext uri="{BB962C8B-B14F-4D97-AF65-F5344CB8AC3E}">
        <p14:creationId xmlns:p14="http://schemas.microsoft.com/office/powerpoint/2010/main" val="283872800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4802</TotalTime>
  <Words>6659</Words>
  <Application>Microsoft Office PowerPoint</Application>
  <PresentationFormat>画面に合わせる (4:3)</PresentationFormat>
  <Paragraphs>143</Paragraphs>
  <Slides>8</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游ゴシック</vt:lpstr>
      <vt:lpstr>游ゴシック Light</vt:lpstr>
      <vt:lpstr>游明朝</vt:lpstr>
      <vt:lpstr>Arial</vt:lpstr>
      <vt:lpstr>Arial Narrow</vt:lpstr>
      <vt:lpstr>Calibri</vt:lpstr>
      <vt:lpstr>Calibri Light</vt:lpstr>
      <vt:lpstr>Office テーマ</vt:lpstr>
      <vt:lpstr>真生会館 学び合いの会 分科会(2024年) 教皇フランシスコの思想   Economy of Francesco 基調論文 “Oeconomicae et pecuniariae quaestiones”現行経済金融の様々な問題点 Considerations for an Ethical Discernment Regarding Some Aspects of the Present Economic-Financial System 現行経済金融システムの諸相に関しan ethical discernmentするための様々な約因 全34節を5回に分けて精読</vt:lpstr>
      <vt:lpstr>この様なintegral goodを求める愛は、真理を求める愛と不可分であり、本当の発展に向かう鍵となるものです。</vt:lpstr>
      <vt:lpstr>人間が真理と正義に関して持つ合理性は、 その方向感覚を維持し運用を持続させるために強固な基盤を探し求めています。[5]</vt:lpstr>
      <vt:lpstr>人間活動には、 liberty（形而下自由）、truth、justice（形而下正義）、solidarityを基本とする倫理諸原則の外側にありそれらとは無縁な活動だなどと、形而下法律において正当に主張できるものはあり得ない</vt:lpstr>
      <vt:lpstr>先の世界金融危機、…当時の対応は、不適切な枠組みに捕らわれたまま近視眼的エゴイズムの高みに戻ろうとするものでした。共通善を排除し、今日指摘されるような不平等を根絶するために富を創り広めるという 重要課題を自分達の視界から排除するものでした。 </vt:lpstr>
      <vt:lpstr>今、人間本来の在り方の回復に着手すべきです。精神と心の視野を拡げ、誠意を持って  the true and the goodの急務を認識すべきです。もしこれらが為されなければ、如何なる 社会・政治・経済システムも、破綻、失敗、そして長期的には崩壊を避けることは出来ません。</vt:lpstr>
      <vt:lpstr>本論考は、あらゆるmoment [訳註3]に対し普遍的に有効な経済方程式は、 形而下存在しないと認めています。</vt:lpstr>
      <vt:lpstr>今の時代を生きる私達は、それぞれの人間ペルソナの限られたvisionしか示していません。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真生会館 学び合いの会 分科会 教皇フランシスコの思想   第四回PM大会 to dream and work together through solidarity and subsidiarity  in order to build a better society and emerge better from the Covid-19 pandemic.</dc:title>
  <dc:creator>Saito Jun</dc:creator>
  <cp:lastModifiedBy>Jun Saito</cp:lastModifiedBy>
  <cp:revision>18</cp:revision>
  <dcterms:created xsi:type="dcterms:W3CDTF">2022-02-25T09:22:14Z</dcterms:created>
  <dcterms:modified xsi:type="dcterms:W3CDTF">2024-03-13T08:42:07Z</dcterms:modified>
</cp:coreProperties>
</file>